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2"/>
  </p:notesMasterIdLst>
  <p:handoutMasterIdLst>
    <p:handoutMasterId r:id="rId23"/>
  </p:handoutMasterIdLst>
  <p:sldIdLst>
    <p:sldId id="430" r:id="rId2"/>
    <p:sldId id="457" r:id="rId3"/>
    <p:sldId id="459" r:id="rId4"/>
    <p:sldId id="451" r:id="rId5"/>
    <p:sldId id="460" r:id="rId6"/>
    <p:sldId id="452" r:id="rId7"/>
    <p:sldId id="453" r:id="rId8"/>
    <p:sldId id="454" r:id="rId9"/>
    <p:sldId id="455" r:id="rId10"/>
    <p:sldId id="437" r:id="rId11"/>
    <p:sldId id="444" r:id="rId12"/>
    <p:sldId id="461" r:id="rId13"/>
    <p:sldId id="439" r:id="rId14"/>
    <p:sldId id="462" r:id="rId15"/>
    <p:sldId id="463" r:id="rId16"/>
    <p:sldId id="445" r:id="rId17"/>
    <p:sldId id="446" r:id="rId18"/>
    <p:sldId id="447" r:id="rId19"/>
    <p:sldId id="448" r:id="rId20"/>
    <p:sldId id="464" r:id="rId21"/>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e Chervenak" initials="KC" lastIdx="2" clrIdx="0">
    <p:extLst>
      <p:ext uri="{19B8F6BF-5375-455C-9EA6-DF929625EA0E}">
        <p15:presenceInfo xmlns:p15="http://schemas.microsoft.com/office/powerpoint/2012/main" userId="S-1-5-21-336202008-1028265395-1540833222-115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CFF99"/>
    <a:srgbClr val="85DFFF"/>
    <a:srgbClr val="00CC00"/>
    <a:srgbClr val="FFFF99"/>
    <a:srgbClr val="006600"/>
    <a:srgbClr val="CCFF66"/>
    <a:srgbClr val="FFFF00"/>
    <a:srgbClr val="0066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0" autoAdjust="0"/>
    <p:restoredTop sz="92017" autoAdjust="0"/>
  </p:normalViewPr>
  <p:slideViewPr>
    <p:cSldViewPr>
      <p:cViewPr varScale="1">
        <p:scale>
          <a:sx n="85" d="100"/>
          <a:sy n="85" d="100"/>
        </p:scale>
        <p:origin x="1632"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latin typeface="Arial" charset="0"/>
                <a:ea typeface="+mn-ea"/>
                <a:cs typeface="+mn-cs"/>
              </a:defRPr>
            </a:lvl1pPr>
          </a:lstStyle>
          <a:p>
            <a:pPr>
              <a:defRPr/>
            </a:pPr>
            <a:endParaRPr lang="en-US"/>
          </a:p>
        </p:txBody>
      </p:sp>
      <p:sp>
        <p:nvSpPr>
          <p:cNvPr id="522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charset="0"/>
                <a:ea typeface="+mn-ea"/>
                <a:cs typeface="+mn-cs"/>
              </a:defRPr>
            </a:lvl1pPr>
          </a:lstStyle>
          <a:p>
            <a:pPr>
              <a:defRPr/>
            </a:pPr>
            <a:endParaRPr lang="en-US"/>
          </a:p>
        </p:txBody>
      </p:sp>
      <p:sp>
        <p:nvSpPr>
          <p:cNvPr id="522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atin typeface="Arial" charset="0"/>
                <a:ea typeface="+mn-ea"/>
                <a:cs typeface="+mn-cs"/>
              </a:defRPr>
            </a:lvl1pPr>
          </a:lstStyle>
          <a:p>
            <a:pPr>
              <a:defRPr/>
            </a:pPr>
            <a:endParaRPr lang="en-US"/>
          </a:p>
        </p:txBody>
      </p:sp>
      <p:sp>
        <p:nvSpPr>
          <p:cNvPr id="522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A519707-A99A-45BB-AAB7-5621182FA8EC}" type="slidenum">
              <a:rPr lang="en-US" altLang="en-US"/>
              <a:pPr/>
              <a:t>‹#›</a:t>
            </a:fld>
            <a:endParaRPr lang="en-US" altLang="en-US"/>
          </a:p>
        </p:txBody>
      </p:sp>
    </p:spTree>
    <p:extLst>
      <p:ext uri="{BB962C8B-B14F-4D97-AF65-F5344CB8AC3E}">
        <p14:creationId xmlns:p14="http://schemas.microsoft.com/office/powerpoint/2010/main" val="208440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5F04A73-EF11-4438-9CBE-F80ADE051081}" type="slidenum">
              <a:rPr lang="en-US" altLang="en-US"/>
              <a:pPr/>
              <a:t>‹#›</a:t>
            </a:fld>
            <a:endParaRPr lang="en-US" altLang="en-US"/>
          </a:p>
        </p:txBody>
      </p:sp>
    </p:spTree>
    <p:extLst>
      <p:ext uri="{BB962C8B-B14F-4D97-AF65-F5344CB8AC3E}">
        <p14:creationId xmlns:p14="http://schemas.microsoft.com/office/powerpoint/2010/main" val="3157821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B0BE94-1076-4EEC-B686-727EABF71AB5}" type="slidenum">
              <a:rPr lang="en-US" smtClean="0"/>
              <a:t>4</a:t>
            </a:fld>
            <a:endParaRPr lang="en-US" dirty="0"/>
          </a:p>
        </p:txBody>
      </p:sp>
    </p:spTree>
    <p:extLst>
      <p:ext uri="{BB962C8B-B14F-4D97-AF65-F5344CB8AC3E}">
        <p14:creationId xmlns:p14="http://schemas.microsoft.com/office/powerpoint/2010/main" val="143203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B0BE94-1076-4EEC-B686-727EABF71AB5}" type="slidenum">
              <a:rPr lang="en-US" smtClean="0"/>
              <a:t>7</a:t>
            </a:fld>
            <a:endParaRPr lang="en-US" dirty="0"/>
          </a:p>
        </p:txBody>
      </p:sp>
    </p:spTree>
    <p:extLst>
      <p:ext uri="{BB962C8B-B14F-4D97-AF65-F5344CB8AC3E}">
        <p14:creationId xmlns:p14="http://schemas.microsoft.com/office/powerpoint/2010/main" val="280395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B0BE94-1076-4EEC-B686-727EABF71AB5}" type="slidenum">
              <a:rPr lang="en-US" smtClean="0"/>
              <a:t>8</a:t>
            </a:fld>
            <a:endParaRPr lang="en-US" dirty="0"/>
          </a:p>
        </p:txBody>
      </p:sp>
    </p:spTree>
    <p:extLst>
      <p:ext uri="{BB962C8B-B14F-4D97-AF65-F5344CB8AC3E}">
        <p14:creationId xmlns:p14="http://schemas.microsoft.com/office/powerpoint/2010/main" val="40327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04A73-EF11-4438-9CBE-F80ADE051081}" type="slidenum">
              <a:rPr lang="en-US" altLang="en-US" smtClean="0"/>
              <a:pPr/>
              <a:t>13</a:t>
            </a:fld>
            <a:endParaRPr lang="en-US" altLang="en-US"/>
          </a:p>
        </p:txBody>
      </p:sp>
    </p:spTree>
    <p:extLst>
      <p:ext uri="{BB962C8B-B14F-4D97-AF65-F5344CB8AC3E}">
        <p14:creationId xmlns:p14="http://schemas.microsoft.com/office/powerpoint/2010/main" val="138051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04A73-EF11-4438-9CBE-F80ADE051081}" type="slidenum">
              <a:rPr lang="en-US" altLang="en-US" smtClean="0"/>
              <a:pPr/>
              <a:t>14</a:t>
            </a:fld>
            <a:endParaRPr lang="en-US" altLang="en-US"/>
          </a:p>
        </p:txBody>
      </p:sp>
    </p:spTree>
    <p:extLst>
      <p:ext uri="{BB962C8B-B14F-4D97-AF65-F5344CB8AC3E}">
        <p14:creationId xmlns:p14="http://schemas.microsoft.com/office/powerpoint/2010/main" val="133932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04A73-EF11-4438-9CBE-F80ADE051081}" type="slidenum">
              <a:rPr lang="en-US" altLang="en-US" smtClean="0"/>
              <a:pPr/>
              <a:t>19</a:t>
            </a:fld>
            <a:endParaRPr lang="en-US" altLang="en-US"/>
          </a:p>
        </p:txBody>
      </p:sp>
    </p:spTree>
    <p:extLst>
      <p:ext uri="{BB962C8B-B14F-4D97-AF65-F5344CB8AC3E}">
        <p14:creationId xmlns:p14="http://schemas.microsoft.com/office/powerpoint/2010/main" val="2534150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cusg_pp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627" name="Rectangle 3"/>
          <p:cNvSpPr>
            <a:spLocks noGrp="1" noChangeArrowheads="1"/>
          </p:cNvSpPr>
          <p:nvPr>
            <p:ph type="ctrTitle"/>
          </p:nvPr>
        </p:nvSpPr>
        <p:spPr>
          <a:xfrm>
            <a:off x="428625" y="685801"/>
            <a:ext cx="5972175" cy="2046288"/>
          </a:xfrm>
        </p:spPr>
        <p:txBody>
          <a:bodyPr/>
          <a:lstStyle>
            <a:lvl1pPr>
              <a:defRPr sz="4400">
                <a:solidFill>
                  <a:schemeClr val="bg1"/>
                </a:solidFill>
              </a:defRPr>
            </a:lvl1pPr>
          </a:lstStyle>
          <a:p>
            <a:r>
              <a:rPr lang="en-US" smtClean="0"/>
              <a:t>Click to edit Master title style</a:t>
            </a:r>
            <a:endParaRPr lang="en-US" dirty="0"/>
          </a:p>
        </p:txBody>
      </p:sp>
      <p:sp>
        <p:nvSpPr>
          <p:cNvPr id="26628" name="Rectangle 4"/>
          <p:cNvSpPr>
            <a:spLocks noGrp="1" noChangeArrowheads="1"/>
          </p:cNvSpPr>
          <p:nvPr>
            <p:ph type="subTitle" idx="1"/>
          </p:nvPr>
        </p:nvSpPr>
        <p:spPr>
          <a:xfrm>
            <a:off x="458788" y="3200400"/>
            <a:ext cx="5949950" cy="1066800"/>
          </a:xfrm>
          <a:noFill/>
        </p:spPr>
        <p:txBody>
          <a:bodyPr/>
          <a:lstStyle>
            <a:lvl1pPr marL="0" indent="0">
              <a:buFontTx/>
              <a:buNone/>
              <a:defRPr sz="2800">
                <a:solidFill>
                  <a:schemeClr val="bg1"/>
                </a:solidFill>
              </a:defRPr>
            </a:lvl1pPr>
          </a:lstStyle>
          <a:p>
            <a:r>
              <a:rPr lang="en-US" smtClean="0"/>
              <a:t>Click to edit Master subtitle style</a:t>
            </a:r>
            <a:endParaRPr lang="en-US" dirty="0"/>
          </a:p>
        </p:txBody>
      </p:sp>
      <p:sp>
        <p:nvSpPr>
          <p:cNvPr id="5" name="Rectangle 5"/>
          <p:cNvSpPr>
            <a:spLocks noGrp="1" noChangeArrowheads="1"/>
          </p:cNvSpPr>
          <p:nvPr>
            <p:ph type="sldNum" sz="quarter" idx="10"/>
          </p:nvPr>
        </p:nvSpPr>
        <p:spPr/>
        <p:txBody>
          <a:bodyPr/>
          <a:lstStyle>
            <a:lvl1pPr>
              <a:defRPr/>
            </a:lvl1pPr>
          </a:lstStyle>
          <a:p>
            <a:fld id="{0E760567-1653-4CF7-B53D-9E65292BD4B1}" type="slidenum">
              <a:rPr lang="en-US" altLang="en-US"/>
              <a:pPr/>
              <a:t>‹#›</a:t>
            </a:fld>
            <a:endParaRPr lang="en-US" altLang="en-US"/>
          </a:p>
        </p:txBody>
      </p:sp>
    </p:spTree>
    <p:extLst>
      <p:ext uri="{BB962C8B-B14F-4D97-AF65-F5344CB8AC3E}">
        <p14:creationId xmlns:p14="http://schemas.microsoft.com/office/powerpoint/2010/main" val="389197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fld id="{DE488819-36DB-4B03-9AAB-4172E9618275}" type="slidenum">
              <a:rPr lang="en-US" altLang="en-US"/>
              <a:pPr/>
              <a:t>‹#›</a:t>
            </a:fld>
            <a:endParaRPr lang="en-US" altLang="en-US"/>
          </a:p>
        </p:txBody>
      </p:sp>
    </p:spTree>
    <p:extLst>
      <p:ext uri="{BB962C8B-B14F-4D97-AF65-F5344CB8AC3E}">
        <p14:creationId xmlns:p14="http://schemas.microsoft.com/office/powerpoint/2010/main" val="541492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 y="4367212"/>
            <a:ext cx="8548687" cy="1544638"/>
          </a:xfrm>
        </p:spPr>
        <p:txBody>
          <a:bodyPr anchor="t"/>
          <a:lstStyle>
            <a:lvl1pPr algn="l">
              <a:defRPr sz="36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52400" y="2667000"/>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61BC2C79-F7A9-4242-A85B-004B4B7C7E7A}" type="slidenum">
              <a:rPr lang="en-US" altLang="en-US"/>
              <a:pPr/>
              <a:t>‹#›</a:t>
            </a:fld>
            <a:endParaRPr lang="en-US" altLang="en-US"/>
          </a:p>
        </p:txBody>
      </p:sp>
    </p:spTree>
    <p:extLst>
      <p:ext uri="{BB962C8B-B14F-4D97-AF65-F5344CB8AC3E}">
        <p14:creationId xmlns:p14="http://schemas.microsoft.com/office/powerpoint/2010/main" val="421589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400" y="990600"/>
            <a:ext cx="4297680" cy="4572000"/>
          </a:xfrm>
          <a:solidFill>
            <a:schemeClr val="bg1"/>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94237" y="990600"/>
            <a:ext cx="4297680" cy="4572000"/>
          </a:xfrm>
          <a:solidFill>
            <a:schemeClr val="bg1"/>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sldNum" sz="quarter" idx="10"/>
          </p:nvPr>
        </p:nvSpPr>
        <p:spPr>
          <a:ln/>
        </p:spPr>
        <p:txBody>
          <a:bodyPr/>
          <a:lstStyle>
            <a:lvl1pPr>
              <a:defRPr/>
            </a:lvl1pPr>
          </a:lstStyle>
          <a:p>
            <a:fld id="{1BE80482-438A-421D-AFB7-4341BA4C79C6}" type="slidenum">
              <a:rPr lang="en-US" altLang="en-US"/>
              <a:pPr/>
              <a:t>‹#›</a:t>
            </a:fld>
            <a:endParaRPr lang="en-US" altLang="en-US"/>
          </a:p>
        </p:txBody>
      </p:sp>
    </p:spTree>
    <p:extLst>
      <p:ext uri="{BB962C8B-B14F-4D97-AF65-F5344CB8AC3E}">
        <p14:creationId xmlns:p14="http://schemas.microsoft.com/office/powerpoint/2010/main" val="374325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 y="914400"/>
            <a:ext cx="429768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920" y="1447800"/>
            <a:ext cx="4297680" cy="4267201"/>
          </a:xfrm>
          <a:solidFill>
            <a:schemeClr val="bg1"/>
          </a:solid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93920" y="914400"/>
            <a:ext cx="429768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93920" y="1447800"/>
            <a:ext cx="4297680" cy="4267201"/>
          </a:xfrm>
          <a:solidFill>
            <a:schemeClr val="bg1"/>
          </a:solidFill>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sldNum" sz="quarter" idx="10"/>
          </p:nvPr>
        </p:nvSpPr>
        <p:spPr>
          <a:ln/>
        </p:spPr>
        <p:txBody>
          <a:bodyPr/>
          <a:lstStyle>
            <a:lvl1pPr>
              <a:defRPr/>
            </a:lvl1pPr>
          </a:lstStyle>
          <a:p>
            <a:fld id="{9D63EDFD-764E-4895-AF65-067DE7A989D8}" type="slidenum">
              <a:rPr lang="en-US" altLang="en-US"/>
              <a:pPr/>
              <a:t>‹#›</a:t>
            </a:fld>
            <a:endParaRPr lang="en-US" altLang="en-US"/>
          </a:p>
        </p:txBody>
      </p:sp>
      <p:sp>
        <p:nvSpPr>
          <p:cNvPr id="8" name="Title 1"/>
          <p:cNvSpPr>
            <a:spLocks noGrp="1"/>
          </p:cNvSpPr>
          <p:nvPr>
            <p:ph type="title"/>
          </p:nvPr>
        </p:nvSpPr>
        <p:spPr>
          <a:xfrm>
            <a:off x="76200" y="228600"/>
            <a:ext cx="8229600" cy="6096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2634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B6312AD9-B684-4031-99C0-F9FBE4F57D77}" type="slidenum">
              <a:rPr lang="en-US" altLang="en-US"/>
              <a:pPr/>
              <a:t>‹#›</a:t>
            </a:fld>
            <a:endParaRPr lang="en-US" altLang="en-US"/>
          </a:p>
        </p:txBody>
      </p:sp>
    </p:spTree>
    <p:extLst>
      <p:ext uri="{BB962C8B-B14F-4D97-AF65-F5344CB8AC3E}">
        <p14:creationId xmlns:p14="http://schemas.microsoft.com/office/powerpoint/2010/main" val="25207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06D7BDE0-8489-4EB0-80DB-867B85C1CB07}" type="slidenum">
              <a:rPr lang="en-US" altLang="en-US"/>
              <a:pPr/>
              <a:t>‹#›</a:t>
            </a:fld>
            <a:endParaRPr lang="en-US" altLang="en-US"/>
          </a:p>
        </p:txBody>
      </p:sp>
    </p:spTree>
    <p:extLst>
      <p:ext uri="{BB962C8B-B14F-4D97-AF65-F5344CB8AC3E}">
        <p14:creationId xmlns:p14="http://schemas.microsoft.com/office/powerpoint/2010/main" val="259935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usg_ppt-1.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76200" y="228600"/>
            <a:ext cx="822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1028" name="Rectangle 3"/>
          <p:cNvSpPr>
            <a:spLocks noGrp="1" noChangeArrowheads="1"/>
          </p:cNvSpPr>
          <p:nvPr>
            <p:ph type="body" idx="1"/>
          </p:nvPr>
        </p:nvSpPr>
        <p:spPr bwMode="auto">
          <a:xfrm>
            <a:off x="76200" y="990600"/>
            <a:ext cx="8839200" cy="4572000"/>
          </a:xfrm>
          <a:prstGeom prst="rect">
            <a:avLst/>
          </a:prstGeom>
          <a:solidFill>
            <a:schemeClr val="bg1"/>
          </a:solidFill>
          <a:ln>
            <a:noFill/>
          </a:ln>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7" name="Rectangle 5"/>
          <p:cNvSpPr>
            <a:spLocks noGrp="1" noChangeArrowheads="1"/>
          </p:cNvSpPr>
          <p:nvPr>
            <p:ph type="sldNum" sz="quarter" idx="4"/>
          </p:nvPr>
        </p:nvSpPr>
        <p:spPr bwMode="auto">
          <a:xfrm>
            <a:off x="6705600" y="6477000"/>
            <a:ext cx="1981200" cy="244475"/>
          </a:xfrm>
          <a:prstGeom prst="rect">
            <a:avLst/>
          </a:prstGeom>
          <a:noFill/>
          <a:ln>
            <a:noFill/>
          </a:ln>
          <a:extLst/>
        </p:spPr>
        <p:txBody>
          <a:bodyPr vert="horz" wrap="square" lIns="91429" tIns="45714" rIns="91429" bIns="45714" numCol="1" anchor="t" anchorCtr="0" compatLnSpc="1">
            <a:prstTxWarp prst="textNoShape">
              <a:avLst/>
            </a:prstTxWarp>
          </a:bodyPr>
          <a:lstStyle>
            <a:lvl1pPr algn="r">
              <a:defRPr sz="1000">
                <a:solidFill>
                  <a:schemeClr val="bg1"/>
                </a:solidFill>
              </a:defRPr>
            </a:lvl1pPr>
          </a:lstStyle>
          <a:p>
            <a:fld id="{D9AC4C95-4738-4B4C-8C54-EFE14D16B68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Lst>
  <p:hf hdr="0" ftr="0" dt="0"/>
  <p:txStyles>
    <p:titleStyle>
      <a:lvl1pPr algn="l" rtl="0" eaLnBrk="1" fontAlgn="base" hangingPunct="1">
        <a:spcBef>
          <a:spcPct val="0"/>
        </a:spcBef>
        <a:spcAft>
          <a:spcPct val="0"/>
        </a:spcAft>
        <a:defRPr sz="3200" b="1">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200" b="1">
          <a:solidFill>
            <a:schemeClr val="tx1"/>
          </a:solidFill>
          <a:latin typeface="Arial" charset="0"/>
          <a:ea typeface="ＭＳ Ｐゴシック" charset="0"/>
          <a:cs typeface="ＭＳ Ｐゴシック" charset="0"/>
        </a:defRPr>
      </a:lvl2pPr>
      <a:lvl3pPr algn="l" rtl="0" eaLnBrk="1" fontAlgn="base" hangingPunct="1">
        <a:spcBef>
          <a:spcPct val="0"/>
        </a:spcBef>
        <a:spcAft>
          <a:spcPct val="0"/>
        </a:spcAft>
        <a:defRPr sz="3200" b="1">
          <a:solidFill>
            <a:schemeClr val="tx1"/>
          </a:solidFill>
          <a:latin typeface="Arial" charset="0"/>
          <a:ea typeface="ＭＳ Ｐゴシック" charset="0"/>
          <a:cs typeface="ＭＳ Ｐゴシック" charset="0"/>
        </a:defRPr>
      </a:lvl3pPr>
      <a:lvl4pPr algn="l" rtl="0" eaLnBrk="1" fontAlgn="base" hangingPunct="1">
        <a:spcBef>
          <a:spcPct val="0"/>
        </a:spcBef>
        <a:spcAft>
          <a:spcPct val="0"/>
        </a:spcAft>
        <a:defRPr sz="3200" b="1">
          <a:solidFill>
            <a:schemeClr val="tx1"/>
          </a:solidFill>
          <a:latin typeface="Arial" charset="0"/>
          <a:ea typeface="ＭＳ Ｐゴシック" charset="0"/>
          <a:cs typeface="ＭＳ Ｐゴシック" charset="0"/>
        </a:defRPr>
      </a:lvl4pPr>
      <a:lvl5pPr algn="l" rtl="0" eaLnBrk="1" fontAlgn="base" hangingPunct="1">
        <a:spcBef>
          <a:spcPct val="0"/>
        </a:spcBef>
        <a:spcAft>
          <a:spcPct val="0"/>
        </a:spcAft>
        <a:defRPr sz="3200" b="1">
          <a:solidFill>
            <a:schemeClr val="tx1"/>
          </a:solidFill>
          <a:latin typeface="Arial" charset="0"/>
          <a:ea typeface="ＭＳ Ｐゴシック" charset="0"/>
          <a:cs typeface="ＭＳ Ｐゴシック" charset="0"/>
        </a:defRPr>
      </a:lvl5pPr>
      <a:lvl6pPr marL="457200" algn="l" defTabSz="1019175" rtl="0" eaLnBrk="1" fontAlgn="base" hangingPunct="1">
        <a:spcBef>
          <a:spcPct val="0"/>
        </a:spcBef>
        <a:spcAft>
          <a:spcPct val="0"/>
        </a:spcAft>
        <a:defRPr sz="3600" b="1">
          <a:solidFill>
            <a:schemeClr val="tx1"/>
          </a:solidFill>
          <a:latin typeface="Arial" charset="0"/>
        </a:defRPr>
      </a:lvl6pPr>
      <a:lvl7pPr marL="914400" algn="l" defTabSz="1019175" rtl="0" eaLnBrk="1" fontAlgn="base" hangingPunct="1">
        <a:spcBef>
          <a:spcPct val="0"/>
        </a:spcBef>
        <a:spcAft>
          <a:spcPct val="0"/>
        </a:spcAft>
        <a:defRPr sz="3600" b="1">
          <a:solidFill>
            <a:schemeClr val="tx1"/>
          </a:solidFill>
          <a:latin typeface="Arial" charset="0"/>
        </a:defRPr>
      </a:lvl7pPr>
      <a:lvl8pPr marL="1371600" algn="l" defTabSz="1019175" rtl="0" eaLnBrk="1" fontAlgn="base" hangingPunct="1">
        <a:spcBef>
          <a:spcPct val="0"/>
        </a:spcBef>
        <a:spcAft>
          <a:spcPct val="0"/>
        </a:spcAft>
        <a:defRPr sz="3600" b="1">
          <a:solidFill>
            <a:schemeClr val="tx1"/>
          </a:solidFill>
          <a:latin typeface="Arial" charset="0"/>
        </a:defRPr>
      </a:lvl8pPr>
      <a:lvl9pPr marL="1828800" algn="l" defTabSz="1019175" rtl="0" eaLnBrk="1" fontAlgn="base" hangingPunct="1">
        <a:spcBef>
          <a:spcPct val="0"/>
        </a:spcBef>
        <a:spcAft>
          <a:spcPct val="0"/>
        </a:spcAft>
        <a:defRPr sz="36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Font typeface="Wingdings" pitchFamily="2" charset="2"/>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Font typeface="Wingdings" pitchFamily="2" charset="2"/>
        <a:buChar char="§"/>
        <a:defRPr sz="1600">
          <a:solidFill>
            <a:schemeClr val="tx1"/>
          </a:solidFill>
          <a:latin typeface="+mn-lt"/>
          <a:ea typeface="ＭＳ Ｐゴシック" charset="0"/>
        </a:defRPr>
      </a:lvl5pPr>
      <a:lvl6pPr marL="2749550" indent="-254000" algn="l" defTabSz="1019175" rtl="0" eaLnBrk="1" fontAlgn="base" hangingPunct="1">
        <a:spcBef>
          <a:spcPct val="20000"/>
        </a:spcBef>
        <a:spcAft>
          <a:spcPct val="0"/>
        </a:spcAft>
        <a:buChar char="»"/>
        <a:defRPr sz="2200">
          <a:solidFill>
            <a:schemeClr val="tx1"/>
          </a:solidFill>
          <a:latin typeface="+mn-lt"/>
        </a:defRPr>
      </a:lvl6pPr>
      <a:lvl7pPr marL="3206750" indent="-254000" algn="l" defTabSz="1019175" rtl="0" eaLnBrk="1" fontAlgn="base" hangingPunct="1">
        <a:spcBef>
          <a:spcPct val="20000"/>
        </a:spcBef>
        <a:spcAft>
          <a:spcPct val="0"/>
        </a:spcAft>
        <a:buChar char="»"/>
        <a:defRPr sz="2200">
          <a:solidFill>
            <a:schemeClr val="tx1"/>
          </a:solidFill>
          <a:latin typeface="+mn-lt"/>
        </a:defRPr>
      </a:lvl7pPr>
      <a:lvl8pPr marL="3663950" indent="-254000" algn="l" defTabSz="1019175" rtl="0" eaLnBrk="1" fontAlgn="base" hangingPunct="1">
        <a:spcBef>
          <a:spcPct val="20000"/>
        </a:spcBef>
        <a:spcAft>
          <a:spcPct val="0"/>
        </a:spcAft>
        <a:buChar char="»"/>
        <a:defRPr sz="2200">
          <a:solidFill>
            <a:schemeClr val="tx1"/>
          </a:solidFill>
          <a:latin typeface="+mn-lt"/>
        </a:defRPr>
      </a:lvl8pPr>
      <a:lvl9pPr marL="4121150" indent="-254000" algn="l" defTabSz="1019175"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lovemycucampaign.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lovemycucampaign.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votelovemycu.org/" TargetMode="Externa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clientsupport@cusolutionsgroup.co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310743"/>
            <a:ext cx="9144001" cy="1404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91480" y="5794872"/>
            <a:ext cx="2765233" cy="936434"/>
          </a:xfrm>
          <a:prstGeom prst="rect">
            <a:avLst/>
          </a:prstGeom>
          <a:solidFill>
            <a:srgbClr val="0070C0"/>
          </a:solidFill>
        </p:spPr>
        <p:txBody>
          <a:bodyPr wrap="square" rtlCol="0">
            <a:spAutoFit/>
          </a:bodyPr>
          <a:lstStyle/>
          <a:p>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89193" b="1"/>
          <a:stretch/>
        </p:blipFill>
        <p:spPr>
          <a:xfrm>
            <a:off x="3254566" y="5728771"/>
            <a:ext cx="5873827" cy="11284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4594350"/>
            <a:ext cx="6267450" cy="981075"/>
          </a:xfrm>
          <a:prstGeom prst="rect">
            <a:avLst/>
          </a:prstGeom>
        </p:spPr>
      </p:pic>
      <p:sp>
        <p:nvSpPr>
          <p:cNvPr id="7" name="Rectangle 6"/>
          <p:cNvSpPr/>
          <p:nvPr/>
        </p:nvSpPr>
        <p:spPr>
          <a:xfrm>
            <a:off x="210393" y="1238168"/>
            <a:ext cx="6384616" cy="2062103"/>
          </a:xfrm>
          <a:prstGeom prst="rect">
            <a:avLst/>
          </a:prstGeom>
        </p:spPr>
        <p:txBody>
          <a:bodyPr wrap="square">
            <a:spAutoFit/>
          </a:bodyPr>
          <a:lstStyle/>
          <a:p>
            <a:pPr algn="ctr"/>
            <a:r>
              <a:rPr lang="en-US" sz="3600" b="1" dirty="0" smtClean="0">
                <a:solidFill>
                  <a:schemeClr val="bg1"/>
                </a:solidFill>
              </a:rPr>
              <a:t>Love My Credit Union Campaign</a:t>
            </a:r>
          </a:p>
          <a:p>
            <a:pPr algn="ctr"/>
            <a:endParaRPr lang="en-US" sz="2800" dirty="0" smtClean="0">
              <a:solidFill>
                <a:schemeClr val="bg1"/>
              </a:solidFill>
            </a:endParaRPr>
          </a:p>
          <a:p>
            <a:pPr algn="ctr"/>
            <a:r>
              <a:rPr lang="en-US" sz="2800" dirty="0" smtClean="0">
                <a:solidFill>
                  <a:schemeClr val="bg1"/>
                </a:solidFill>
              </a:rPr>
              <a:t>What’s New in 2016</a:t>
            </a:r>
          </a:p>
        </p:txBody>
      </p:sp>
    </p:spTree>
    <p:extLst>
      <p:ext uri="{BB962C8B-B14F-4D97-AF65-F5344CB8AC3E}">
        <p14:creationId xmlns:p14="http://schemas.microsoft.com/office/powerpoint/2010/main" val="3356841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3429" y="885170"/>
            <a:ext cx="8491971" cy="1031051"/>
          </a:xfrm>
          <a:prstGeom prst="rect">
            <a:avLst/>
          </a:prstGeom>
          <a:noFill/>
        </p:spPr>
        <p:txBody>
          <a:bodyPr wrap="square" rtlCol="0">
            <a:spAutoFit/>
          </a:bodyPr>
          <a:lstStyle/>
          <a:p>
            <a:r>
              <a:rPr lang="en-US" sz="1100" dirty="0">
                <a:solidFill>
                  <a:srgbClr val="000000"/>
                </a:solidFill>
                <a:latin typeface="Calibri" panose="020F0502020204030204" pitchFamily="34" charset="0"/>
              </a:rPr>
              <a:t> </a:t>
            </a:r>
          </a:p>
          <a:p>
            <a:pPr lvl="0"/>
            <a:r>
              <a:rPr lang="en-US" sz="2600" dirty="0" smtClean="0"/>
              <a:t> </a:t>
            </a:r>
            <a:endParaRPr lang="en-US" sz="2600" dirty="0"/>
          </a:p>
          <a:p>
            <a:pPr marL="285750" indent="-285750">
              <a:buFont typeface="Arial" panose="020B0604020202020204" pitchFamily="34" charset="0"/>
              <a:buChar char="•"/>
            </a:pPr>
            <a:endParaRPr lang="en-US" sz="2400" dirty="0" smtClean="0"/>
          </a:p>
        </p:txBody>
      </p:sp>
      <p:sp>
        <p:nvSpPr>
          <p:cNvPr id="4" name="Title 1"/>
          <p:cNvSpPr txBox="1">
            <a:spLocks/>
          </p:cNvSpPr>
          <p:nvPr/>
        </p:nvSpPr>
        <p:spPr>
          <a:xfrm>
            <a:off x="457200" y="228600"/>
            <a:ext cx="55626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000" b="1" dirty="0" smtClean="0"/>
              <a:t>Campaign Site </a:t>
            </a:r>
            <a:endParaRPr lang="en-US" sz="3000" b="1" dirty="0"/>
          </a:p>
        </p:txBody>
      </p:sp>
      <p:sp>
        <p:nvSpPr>
          <p:cNvPr id="5" name="TextBox 4"/>
          <p:cNvSpPr txBox="1"/>
          <p:nvPr/>
        </p:nvSpPr>
        <p:spPr>
          <a:xfrm>
            <a:off x="423429" y="1037034"/>
            <a:ext cx="3919971" cy="3385542"/>
          </a:xfrm>
          <a:prstGeom prst="rect">
            <a:avLst/>
          </a:prstGeom>
          <a:noFill/>
        </p:spPr>
        <p:txBody>
          <a:bodyPr wrap="square" rtlCol="0">
            <a:spAutoFit/>
          </a:bodyPr>
          <a:lstStyle/>
          <a:p>
            <a:r>
              <a:rPr lang="en-US" dirty="0"/>
              <a:t>Getting started is </a:t>
            </a:r>
            <a:r>
              <a:rPr lang="en-US" dirty="0" smtClean="0"/>
              <a:t>easy!</a:t>
            </a:r>
          </a:p>
          <a:p>
            <a:endParaRPr lang="en-US" dirty="0" smtClean="0"/>
          </a:p>
          <a:p>
            <a:r>
              <a:rPr lang="en-US" dirty="0" smtClean="0"/>
              <a:t>Visit </a:t>
            </a:r>
            <a:r>
              <a:rPr lang="en-US" u="sng" dirty="0" smtClean="0">
                <a:hlinkClick r:id="rId2"/>
              </a:rPr>
              <a:t>LoveMyCUCampaign.org</a:t>
            </a:r>
            <a:r>
              <a:rPr lang="en-US" dirty="0" smtClean="0"/>
              <a:t> </a:t>
            </a:r>
            <a:r>
              <a:rPr lang="en-US" dirty="0"/>
              <a:t>for </a:t>
            </a:r>
            <a:r>
              <a:rPr lang="en-US" dirty="0" smtClean="0"/>
              <a:t>campaign details, official rules, webinars</a:t>
            </a:r>
            <a:r>
              <a:rPr lang="en-US" dirty="0"/>
              <a:t>, marketing materials, and to upload your video.</a:t>
            </a:r>
          </a:p>
          <a:p>
            <a:pPr lvl="0"/>
            <a:endParaRPr lang="en-US" sz="2400" dirty="0"/>
          </a:p>
          <a:p>
            <a:pPr lvl="0"/>
            <a:r>
              <a:rPr lang="en-US" sz="2600" dirty="0" smtClean="0"/>
              <a:t> </a:t>
            </a:r>
            <a:endParaRPr lang="en-US" sz="2600" dirty="0"/>
          </a:p>
          <a:p>
            <a:pPr marL="285750" indent="-285750">
              <a:buFont typeface="Arial" panose="020B0604020202020204" pitchFamily="34" charset="0"/>
              <a:buChar char="•"/>
            </a:pPr>
            <a:endParaRPr lang="en-US" sz="2400" dirty="0" smtClean="0"/>
          </a:p>
        </p:txBody>
      </p:sp>
      <p:pic>
        <p:nvPicPr>
          <p:cNvPr id="6" name="Picture 5"/>
          <p:cNvPicPr>
            <a:picLocks noChangeAspect="1"/>
          </p:cNvPicPr>
          <p:nvPr/>
        </p:nvPicPr>
        <p:blipFill>
          <a:blip r:embed="rId3"/>
          <a:stretch>
            <a:fillRect/>
          </a:stretch>
        </p:blipFill>
        <p:spPr>
          <a:xfrm>
            <a:off x="4343400" y="899282"/>
            <a:ext cx="4511169" cy="4750488"/>
          </a:xfrm>
          <a:prstGeom prst="rect">
            <a:avLst/>
          </a:prstGeom>
        </p:spPr>
      </p:pic>
    </p:spTree>
    <p:extLst>
      <p:ext uri="{BB962C8B-B14F-4D97-AF65-F5344CB8AC3E}">
        <p14:creationId xmlns:p14="http://schemas.microsoft.com/office/powerpoint/2010/main" val="2633958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6D7BDE0-8489-4EB0-80DB-867B85C1CB07}" type="slidenum">
              <a:rPr lang="en-US" altLang="en-US" smtClean="0"/>
              <a:pPr/>
              <a:t>11</a:t>
            </a:fld>
            <a:endParaRPr lang="en-US" altLang="en-US"/>
          </a:p>
        </p:txBody>
      </p:sp>
      <p:sp>
        <p:nvSpPr>
          <p:cNvPr id="3" name="Title 1"/>
          <p:cNvSpPr txBox="1">
            <a:spLocks/>
          </p:cNvSpPr>
          <p:nvPr/>
        </p:nvSpPr>
        <p:spPr>
          <a:xfrm>
            <a:off x="457200" y="228600"/>
            <a:ext cx="55626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000" b="1" dirty="0" smtClean="0"/>
              <a:t>Helpful Tips</a:t>
            </a:r>
            <a:endParaRPr lang="en-US" sz="3000" b="1" dirty="0"/>
          </a:p>
        </p:txBody>
      </p:sp>
      <p:sp>
        <p:nvSpPr>
          <p:cNvPr id="4" name="TextBox 3"/>
          <p:cNvSpPr txBox="1"/>
          <p:nvPr/>
        </p:nvSpPr>
        <p:spPr>
          <a:xfrm>
            <a:off x="423429" y="953393"/>
            <a:ext cx="4986771" cy="3847207"/>
          </a:xfrm>
          <a:prstGeom prst="rect">
            <a:avLst/>
          </a:prstGeom>
          <a:noFill/>
        </p:spPr>
        <p:txBody>
          <a:bodyPr wrap="square" rtlCol="0">
            <a:spAutoFit/>
          </a:bodyPr>
          <a:lstStyle/>
          <a:p>
            <a:pPr marL="342900" lvl="0" indent="-342900">
              <a:buFont typeface="Arial" panose="020B0604020202020204" pitchFamily="34" charset="0"/>
              <a:buChar char="•"/>
            </a:pPr>
            <a:r>
              <a:rPr lang="en-US" dirty="0" smtClean="0"/>
              <a:t>Check out best practice videos from last year’s winners:</a:t>
            </a:r>
          </a:p>
          <a:p>
            <a:pPr marL="800100" lvl="1" indent="-342900">
              <a:buFont typeface="Arial" panose="020B0604020202020204" pitchFamily="34" charset="0"/>
              <a:buChar char="•"/>
            </a:pPr>
            <a:r>
              <a:rPr lang="en-US" dirty="0" smtClean="0"/>
              <a:t>Doing Good</a:t>
            </a:r>
          </a:p>
          <a:p>
            <a:pPr marL="800100" lvl="1" indent="-342900">
              <a:buFont typeface="Arial" panose="020B0604020202020204" pitchFamily="34" charset="0"/>
              <a:buChar char="•"/>
            </a:pPr>
            <a:r>
              <a:rPr lang="en-US" dirty="0" smtClean="0"/>
              <a:t>Making the Video</a:t>
            </a:r>
          </a:p>
          <a:p>
            <a:pPr marL="800100" lvl="1" indent="-342900">
              <a:buFont typeface="Arial" panose="020B0604020202020204" pitchFamily="34" charset="0"/>
              <a:buChar char="•"/>
            </a:pPr>
            <a:r>
              <a:rPr lang="en-US" dirty="0" smtClean="0"/>
              <a:t>Garnering Votes</a:t>
            </a:r>
          </a:p>
          <a:p>
            <a:pPr lvl="0"/>
            <a:endParaRPr lang="en-US" dirty="0"/>
          </a:p>
          <a:p>
            <a:pPr marL="285750" lvl="0" indent="-285750">
              <a:buFont typeface="Arial" panose="020B0604020202020204" pitchFamily="34" charset="0"/>
              <a:buChar char="•"/>
            </a:pPr>
            <a:r>
              <a:rPr lang="en-US" dirty="0" smtClean="0"/>
              <a:t>“It’s Easy” – 2 minute video on tips to film a video </a:t>
            </a:r>
          </a:p>
          <a:p>
            <a:pPr lvl="0"/>
            <a:endParaRPr lang="en-US" dirty="0" smtClean="0"/>
          </a:p>
          <a:p>
            <a:pPr marL="285750" lvl="0" indent="-285750">
              <a:buFont typeface="Arial" panose="020B0604020202020204" pitchFamily="34" charset="0"/>
              <a:buChar char="•"/>
            </a:pPr>
            <a:r>
              <a:rPr lang="en-US" dirty="0" smtClean="0"/>
              <a:t>Video best practice tips and resources PDF</a:t>
            </a:r>
            <a:endParaRPr lang="en-US" dirty="0"/>
          </a:p>
          <a:p>
            <a:pPr marL="285750" indent="-285750">
              <a:buFont typeface="Arial" panose="020B0604020202020204" pitchFamily="34" charset="0"/>
              <a:buChar char="•"/>
            </a:pPr>
            <a:endParaRPr lang="en-US" sz="2400" dirty="0" smtClean="0"/>
          </a:p>
        </p:txBody>
      </p:sp>
      <p:pic>
        <p:nvPicPr>
          <p:cNvPr id="9" name="Picture 8"/>
          <p:cNvPicPr>
            <a:picLocks noChangeAspect="1"/>
          </p:cNvPicPr>
          <p:nvPr/>
        </p:nvPicPr>
        <p:blipFill>
          <a:blip r:embed="rId2"/>
          <a:stretch>
            <a:fillRect/>
          </a:stretch>
        </p:blipFill>
        <p:spPr>
          <a:xfrm>
            <a:off x="5693733" y="914400"/>
            <a:ext cx="2461382" cy="1552718"/>
          </a:xfrm>
          <a:prstGeom prst="rect">
            <a:avLst/>
          </a:prstGeom>
        </p:spPr>
      </p:pic>
      <p:pic>
        <p:nvPicPr>
          <p:cNvPr id="10" name="Picture 9"/>
          <p:cNvPicPr>
            <a:picLocks noChangeAspect="1"/>
          </p:cNvPicPr>
          <p:nvPr/>
        </p:nvPicPr>
        <p:blipFill>
          <a:blip r:embed="rId3"/>
          <a:stretch>
            <a:fillRect/>
          </a:stretch>
        </p:blipFill>
        <p:spPr>
          <a:xfrm>
            <a:off x="5693733" y="2514600"/>
            <a:ext cx="2461382" cy="1562703"/>
          </a:xfrm>
          <a:prstGeom prst="rect">
            <a:avLst/>
          </a:prstGeom>
        </p:spPr>
      </p:pic>
      <p:pic>
        <p:nvPicPr>
          <p:cNvPr id="11" name="Picture 10"/>
          <p:cNvPicPr>
            <a:picLocks noChangeAspect="1"/>
          </p:cNvPicPr>
          <p:nvPr/>
        </p:nvPicPr>
        <p:blipFill>
          <a:blip r:embed="rId4"/>
          <a:stretch>
            <a:fillRect/>
          </a:stretch>
        </p:blipFill>
        <p:spPr>
          <a:xfrm>
            <a:off x="5693734" y="4114800"/>
            <a:ext cx="2461382" cy="1549574"/>
          </a:xfrm>
          <a:prstGeom prst="rect">
            <a:avLst/>
          </a:prstGeom>
        </p:spPr>
      </p:pic>
    </p:spTree>
    <p:extLst>
      <p:ext uri="{BB962C8B-B14F-4D97-AF65-F5344CB8AC3E}">
        <p14:creationId xmlns:p14="http://schemas.microsoft.com/office/powerpoint/2010/main" val="1932065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6D7BDE0-8489-4EB0-80DB-867B85C1CB07}" type="slidenum">
              <a:rPr lang="en-US" altLang="en-US" smtClean="0"/>
              <a:pPr/>
              <a:t>12</a:t>
            </a:fld>
            <a:endParaRPr lang="en-US" altLang="en-US"/>
          </a:p>
        </p:txBody>
      </p:sp>
      <p:sp>
        <p:nvSpPr>
          <p:cNvPr id="3" name="Title 1"/>
          <p:cNvSpPr txBox="1">
            <a:spLocks/>
          </p:cNvSpPr>
          <p:nvPr/>
        </p:nvSpPr>
        <p:spPr>
          <a:xfrm>
            <a:off x="457200" y="228600"/>
            <a:ext cx="55626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000" b="1" dirty="0" smtClean="0"/>
              <a:t>Create a Video</a:t>
            </a:r>
            <a:endParaRPr lang="en-US" sz="3000" b="1" dirty="0"/>
          </a:p>
        </p:txBody>
      </p:sp>
      <p:sp>
        <p:nvSpPr>
          <p:cNvPr id="4" name="TextBox 3"/>
          <p:cNvSpPr txBox="1"/>
          <p:nvPr/>
        </p:nvSpPr>
        <p:spPr>
          <a:xfrm>
            <a:off x="423429" y="868908"/>
            <a:ext cx="8491971" cy="3016210"/>
          </a:xfrm>
          <a:prstGeom prst="rect">
            <a:avLst/>
          </a:prstGeom>
          <a:noFill/>
        </p:spPr>
        <p:txBody>
          <a:bodyPr wrap="square" rtlCol="0">
            <a:spAutoFit/>
          </a:bodyPr>
          <a:lstStyle/>
          <a:p>
            <a:pPr marL="342900" lvl="0" indent="-342900">
              <a:buFont typeface="Arial" panose="020B0604020202020204" pitchFamily="34" charset="0"/>
              <a:buChar char="•"/>
            </a:pPr>
            <a:r>
              <a:rPr lang="en-US" b="1" dirty="0"/>
              <a:t>60-90 second video </a:t>
            </a:r>
            <a:r>
              <a:rPr lang="en-US" dirty="0"/>
              <a:t>capturing the wonderful work your credit union or credit union </a:t>
            </a:r>
            <a:r>
              <a:rPr lang="en-US" dirty="0" smtClean="0"/>
              <a:t>support organization is </a:t>
            </a:r>
            <a:r>
              <a:rPr lang="en-US" dirty="0"/>
              <a:t>doing for your members and community </a:t>
            </a:r>
          </a:p>
          <a:p>
            <a:pPr marL="342900" lvl="0" indent="-342900">
              <a:buFont typeface="Arial" panose="020B0604020202020204" pitchFamily="34" charset="0"/>
              <a:buChar char="•"/>
            </a:pPr>
            <a:r>
              <a:rPr lang="en-US" dirty="0"/>
              <a:t>Want to learn how easy it is to create a video?  Register to attend one of our live </a:t>
            </a:r>
            <a:r>
              <a:rPr lang="en-US" dirty="0" smtClean="0"/>
              <a:t>“Simple Ways to Make a Video” webinars</a:t>
            </a:r>
            <a:r>
              <a:rPr lang="en-US" dirty="0"/>
              <a:t>:</a:t>
            </a:r>
          </a:p>
          <a:p>
            <a:pPr marL="800100" lvl="1" indent="-342900">
              <a:buFont typeface="Arial" panose="020B0604020202020204" pitchFamily="34" charset="0"/>
              <a:buChar char="•"/>
            </a:pPr>
            <a:r>
              <a:rPr lang="en-US" b="1" dirty="0" smtClean="0"/>
              <a:t>Tuesday, July 19 at 3pm EST</a:t>
            </a:r>
          </a:p>
          <a:p>
            <a:pPr marL="800100" lvl="1" indent="-342900">
              <a:buFont typeface="Arial" panose="020B0604020202020204" pitchFamily="34" charset="0"/>
              <a:buChar char="•"/>
            </a:pPr>
            <a:r>
              <a:rPr lang="en-US" b="1" dirty="0" smtClean="0"/>
              <a:t>Wednesday, July 27 at 3pm EST</a:t>
            </a:r>
          </a:p>
          <a:p>
            <a:pPr lvl="0"/>
            <a:r>
              <a:rPr lang="en-US" sz="2600" dirty="0" smtClean="0"/>
              <a:t> </a:t>
            </a:r>
            <a:endParaRPr lang="en-US" sz="2600" dirty="0"/>
          </a:p>
          <a:p>
            <a:pPr marL="285750" indent="-285750">
              <a:buFont typeface="Arial" panose="020B0604020202020204" pitchFamily="34" charset="0"/>
              <a:buChar char="•"/>
            </a:pPr>
            <a:endParaRPr lang="en-US" sz="2400" dirty="0" smtClean="0"/>
          </a:p>
        </p:txBody>
      </p:sp>
      <p:pic>
        <p:nvPicPr>
          <p:cNvPr id="5" name="Picture 4"/>
          <p:cNvPicPr>
            <a:picLocks noChangeAspect="1"/>
          </p:cNvPicPr>
          <p:nvPr/>
        </p:nvPicPr>
        <p:blipFill rotWithShape="1">
          <a:blip r:embed="rId2"/>
          <a:srcRect t="2326" b="13953"/>
          <a:stretch/>
        </p:blipFill>
        <p:spPr>
          <a:xfrm>
            <a:off x="2859531" y="3200400"/>
            <a:ext cx="3619765" cy="2418775"/>
          </a:xfrm>
          <a:prstGeom prst="rect">
            <a:avLst/>
          </a:prstGeom>
        </p:spPr>
      </p:pic>
    </p:spTree>
    <p:extLst>
      <p:ext uri="{BB962C8B-B14F-4D97-AF65-F5344CB8AC3E}">
        <p14:creationId xmlns:p14="http://schemas.microsoft.com/office/powerpoint/2010/main" val="4095754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55626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000" b="1" dirty="0" smtClean="0"/>
              <a:t>Submit a Video</a:t>
            </a:r>
            <a:endParaRPr lang="en-US" sz="3000" b="1" dirty="0"/>
          </a:p>
        </p:txBody>
      </p:sp>
      <p:sp>
        <p:nvSpPr>
          <p:cNvPr id="3" name="TextBox 2"/>
          <p:cNvSpPr txBox="1"/>
          <p:nvPr/>
        </p:nvSpPr>
        <p:spPr>
          <a:xfrm>
            <a:off x="423429" y="868908"/>
            <a:ext cx="4834371" cy="4401205"/>
          </a:xfrm>
          <a:prstGeom prst="rect">
            <a:avLst/>
          </a:prstGeom>
          <a:noFill/>
        </p:spPr>
        <p:txBody>
          <a:bodyPr wrap="square" rtlCol="0">
            <a:spAutoFit/>
          </a:bodyPr>
          <a:lstStyle/>
          <a:p>
            <a:pPr marL="342900" lvl="0" indent="-342900">
              <a:buFont typeface="Arial" panose="020B0604020202020204" pitchFamily="34" charset="0"/>
              <a:buChar char="•"/>
            </a:pPr>
            <a:r>
              <a:rPr lang="en-US" dirty="0"/>
              <a:t>Open to all credit unions nationwide</a:t>
            </a:r>
          </a:p>
          <a:p>
            <a:pPr marL="342900" lvl="0" indent="-342900">
              <a:buFont typeface="Arial" panose="020B0604020202020204" pitchFamily="34" charset="0"/>
              <a:buChar char="•"/>
            </a:pPr>
            <a:r>
              <a:rPr lang="en-US" dirty="0"/>
              <a:t>Open to all </a:t>
            </a:r>
            <a:r>
              <a:rPr lang="en-US" dirty="0" smtClean="0"/>
              <a:t>cu support organizations:</a:t>
            </a:r>
          </a:p>
          <a:p>
            <a:pPr marL="800100" lvl="1" indent="-342900">
              <a:buFont typeface="Arial" panose="020B0604020202020204" pitchFamily="34" charset="0"/>
              <a:buChar char="•"/>
            </a:pPr>
            <a:r>
              <a:rPr lang="en-US" sz="1600" dirty="0" smtClean="0"/>
              <a:t>Credit union service organizations</a:t>
            </a:r>
          </a:p>
          <a:p>
            <a:pPr marL="800100" lvl="1" indent="-342900">
              <a:buFont typeface="Arial" panose="020B0604020202020204" pitchFamily="34" charset="0"/>
              <a:buChar char="•"/>
            </a:pPr>
            <a:r>
              <a:rPr lang="en-US" sz="1600" dirty="0" smtClean="0"/>
              <a:t>Leagues</a:t>
            </a:r>
          </a:p>
          <a:p>
            <a:pPr marL="800100" lvl="1" indent="-342900">
              <a:buFont typeface="Arial" panose="020B0604020202020204" pitchFamily="34" charset="0"/>
              <a:buChar char="•"/>
            </a:pPr>
            <a:r>
              <a:rPr lang="en-US" sz="1600" dirty="0" smtClean="0"/>
              <a:t>Corporate credit unions</a:t>
            </a:r>
          </a:p>
          <a:p>
            <a:pPr marL="800100" lvl="1" indent="-342900">
              <a:buFont typeface="Arial" panose="020B0604020202020204" pitchFamily="34" charset="0"/>
              <a:buChar char="•"/>
            </a:pPr>
            <a:r>
              <a:rPr lang="en-US" sz="1600" dirty="0" smtClean="0"/>
              <a:t>CU foundations</a:t>
            </a:r>
          </a:p>
          <a:p>
            <a:pPr marL="800100" lvl="1" indent="-342900">
              <a:buFont typeface="Arial" panose="020B0604020202020204" pitchFamily="34" charset="0"/>
              <a:buChar char="•"/>
            </a:pPr>
            <a:r>
              <a:rPr lang="en-US" sz="1600" dirty="0" smtClean="0"/>
              <a:t>CO-OP Financial Services, CUNA Mutual Group, WOCCU</a:t>
            </a:r>
            <a:endParaRPr lang="en-US" sz="1600" dirty="0"/>
          </a:p>
          <a:p>
            <a:pPr marL="342900" lvl="0" indent="-342900">
              <a:buFont typeface="Arial" panose="020B0604020202020204" pitchFamily="34" charset="0"/>
              <a:buChar char="•"/>
            </a:pPr>
            <a:r>
              <a:rPr lang="en-US" dirty="0"/>
              <a:t>Only one video entry per credit union and per </a:t>
            </a:r>
            <a:r>
              <a:rPr lang="en-US" dirty="0" smtClean="0"/>
              <a:t>cu support organization</a:t>
            </a:r>
            <a:endParaRPr lang="en-US" dirty="0"/>
          </a:p>
          <a:p>
            <a:pPr marL="342900" lvl="0" indent="-342900">
              <a:buFont typeface="Arial" panose="020B0604020202020204" pitchFamily="34" charset="0"/>
              <a:buChar char="•"/>
            </a:pPr>
            <a:r>
              <a:rPr lang="en-US" dirty="0"/>
              <a:t>Starting </a:t>
            </a:r>
            <a:r>
              <a:rPr lang="en-US" b="1" dirty="0"/>
              <a:t>July 1, 2016</a:t>
            </a:r>
            <a:r>
              <a:rPr lang="en-US" dirty="0"/>
              <a:t> video upload </a:t>
            </a:r>
            <a:r>
              <a:rPr lang="en-US" dirty="0" smtClean="0"/>
              <a:t>opened </a:t>
            </a:r>
            <a:r>
              <a:rPr lang="en-US" dirty="0"/>
              <a:t>at </a:t>
            </a:r>
            <a:r>
              <a:rPr lang="en-US" u="sng" dirty="0" smtClean="0">
                <a:hlinkClick r:id="rId3"/>
              </a:rPr>
              <a:t>LoveMyCUCampaign.org</a:t>
            </a:r>
            <a:r>
              <a:rPr lang="en-US" u="sng" dirty="0" smtClean="0"/>
              <a:t> </a:t>
            </a:r>
            <a:endParaRPr lang="en-US" dirty="0"/>
          </a:p>
          <a:p>
            <a:pPr marL="342900" lvl="0" indent="-342900">
              <a:buFont typeface="Arial" panose="020B0604020202020204" pitchFamily="34" charset="0"/>
              <a:buChar char="•"/>
            </a:pPr>
            <a:r>
              <a:rPr lang="en-US" dirty="0" smtClean="0"/>
              <a:t>Videos can be submitted any time during the campaign</a:t>
            </a:r>
            <a:endParaRPr lang="en-US" dirty="0"/>
          </a:p>
          <a:p>
            <a:pPr marL="285750" indent="-285750">
              <a:buFont typeface="Arial" panose="020B0604020202020204" pitchFamily="34" charset="0"/>
              <a:buChar char="•"/>
            </a:pPr>
            <a:endParaRPr lang="en-US" sz="2400" dirty="0" smtClean="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2983"/>
          <a:stretch/>
        </p:blipFill>
        <p:spPr>
          <a:xfrm>
            <a:off x="5334000" y="1066800"/>
            <a:ext cx="3600896" cy="3992562"/>
          </a:xfrm>
          <a:prstGeom prst="rect">
            <a:avLst/>
          </a:prstGeom>
        </p:spPr>
      </p:pic>
    </p:spTree>
    <p:extLst>
      <p:ext uri="{BB962C8B-B14F-4D97-AF65-F5344CB8AC3E}">
        <p14:creationId xmlns:p14="http://schemas.microsoft.com/office/powerpoint/2010/main" val="3755944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6D7BDE0-8489-4EB0-80DB-867B85C1CB07}" type="slidenum">
              <a:rPr lang="en-US" altLang="en-US" smtClean="0"/>
              <a:pPr/>
              <a:t>14</a:t>
            </a:fld>
            <a:endParaRPr lang="en-US" altLang="en-US"/>
          </a:p>
        </p:txBody>
      </p:sp>
      <p:sp>
        <p:nvSpPr>
          <p:cNvPr id="3" name="Title 1"/>
          <p:cNvSpPr txBox="1">
            <a:spLocks/>
          </p:cNvSpPr>
          <p:nvPr/>
        </p:nvSpPr>
        <p:spPr>
          <a:xfrm>
            <a:off x="457200" y="228600"/>
            <a:ext cx="55626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000" b="1" dirty="0" smtClean="0"/>
              <a:t>Partner Center Account</a:t>
            </a:r>
            <a:endParaRPr lang="en-US" sz="3000" b="1" dirty="0"/>
          </a:p>
        </p:txBody>
      </p:sp>
      <p:sp>
        <p:nvSpPr>
          <p:cNvPr id="4" name="TextBox 3"/>
          <p:cNvSpPr txBox="1"/>
          <p:nvPr/>
        </p:nvSpPr>
        <p:spPr>
          <a:xfrm>
            <a:off x="423428" y="868908"/>
            <a:ext cx="4148571" cy="4154984"/>
          </a:xfrm>
          <a:prstGeom prst="rect">
            <a:avLst/>
          </a:prstGeom>
          <a:noFill/>
        </p:spPr>
        <p:txBody>
          <a:bodyPr wrap="square" rtlCol="0">
            <a:spAutoFit/>
          </a:bodyPr>
          <a:lstStyle/>
          <a:p>
            <a:pPr marL="342900" lvl="0" indent="-342900">
              <a:buFont typeface="Arial" panose="020B0604020202020204" pitchFamily="34" charset="0"/>
              <a:buChar char="•"/>
            </a:pPr>
            <a:r>
              <a:rPr lang="en-US" dirty="0" smtClean="0"/>
              <a:t>To submit a video on behalf of a credit union or cu support organization, a representative must have or request a Partner Center account</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smtClean="0"/>
              <a:t>To request a Partner Center account, click on the organization type you are representing and complete the required fields.  Account access is set-up within 1 business day. </a:t>
            </a:r>
            <a:endParaRPr lang="en-US" sz="2600" dirty="0"/>
          </a:p>
          <a:p>
            <a:pPr marL="285750" indent="-285750">
              <a:buFont typeface="Arial" panose="020B0604020202020204" pitchFamily="34" charset="0"/>
              <a:buChar char="•"/>
            </a:pPr>
            <a:endParaRPr lang="en-US" sz="2400" dirty="0" smtClean="0"/>
          </a:p>
        </p:txBody>
      </p:sp>
      <p:pic>
        <p:nvPicPr>
          <p:cNvPr id="6" name="Picture 5"/>
          <p:cNvPicPr>
            <a:picLocks noChangeAspect="1"/>
          </p:cNvPicPr>
          <p:nvPr/>
        </p:nvPicPr>
        <p:blipFill>
          <a:blip r:embed="rId3"/>
          <a:stretch>
            <a:fillRect/>
          </a:stretch>
        </p:blipFill>
        <p:spPr>
          <a:xfrm>
            <a:off x="4711588" y="868908"/>
            <a:ext cx="4280011" cy="3398292"/>
          </a:xfrm>
          <a:prstGeom prst="rect">
            <a:avLst/>
          </a:prstGeom>
        </p:spPr>
      </p:pic>
    </p:spTree>
    <p:extLst>
      <p:ext uri="{BB962C8B-B14F-4D97-AF65-F5344CB8AC3E}">
        <p14:creationId xmlns:p14="http://schemas.microsoft.com/office/powerpoint/2010/main" val="1211667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6D7BDE0-8489-4EB0-80DB-867B85C1CB07}" type="slidenum">
              <a:rPr lang="en-US" altLang="en-US" smtClean="0"/>
              <a:pPr/>
              <a:t>15</a:t>
            </a:fld>
            <a:endParaRPr lang="en-US" altLang="en-US"/>
          </a:p>
        </p:txBody>
      </p:sp>
      <p:sp>
        <p:nvSpPr>
          <p:cNvPr id="3" name="Title 1"/>
          <p:cNvSpPr txBox="1">
            <a:spLocks/>
          </p:cNvSpPr>
          <p:nvPr/>
        </p:nvSpPr>
        <p:spPr>
          <a:xfrm>
            <a:off x="457200" y="228600"/>
            <a:ext cx="55626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000" b="1" dirty="0" smtClean="0"/>
              <a:t>Confirmation &amp; Direct URL</a:t>
            </a:r>
            <a:endParaRPr lang="en-US" sz="3000" b="1" dirty="0"/>
          </a:p>
        </p:txBody>
      </p:sp>
      <p:sp>
        <p:nvSpPr>
          <p:cNvPr id="4" name="TextBox 3"/>
          <p:cNvSpPr txBox="1"/>
          <p:nvPr/>
        </p:nvSpPr>
        <p:spPr>
          <a:xfrm>
            <a:off x="423429" y="935772"/>
            <a:ext cx="4529571" cy="3477875"/>
          </a:xfrm>
          <a:prstGeom prst="rect">
            <a:avLst/>
          </a:prstGeom>
          <a:noFill/>
        </p:spPr>
        <p:txBody>
          <a:bodyPr wrap="square" rtlCol="0">
            <a:spAutoFit/>
          </a:bodyPr>
          <a:lstStyle/>
          <a:p>
            <a:pPr marL="342900" lvl="0" indent="-342900">
              <a:buFont typeface="Arial" panose="020B0604020202020204" pitchFamily="34" charset="0"/>
              <a:buChar char="•"/>
            </a:pPr>
            <a:r>
              <a:rPr lang="en-US" dirty="0" smtClean="0"/>
              <a:t>Upon successful video submission, you will receive a confirmation email and direct URL to your video for digital marketing.</a:t>
            </a:r>
          </a:p>
          <a:p>
            <a:pPr marL="342900" lvl="0" indent="-342900">
              <a:buFont typeface="Arial" panose="020B0604020202020204" pitchFamily="34" charset="0"/>
              <a:buChar char="•"/>
            </a:pPr>
            <a:r>
              <a:rPr lang="en-US" dirty="0" smtClean="0"/>
              <a:t>Free marketing materials will be available for credit unions and cu support organizations on September 1</a:t>
            </a:r>
            <a:r>
              <a:rPr lang="en-US" baseline="30000" dirty="0" smtClean="0"/>
              <a:t>st</a:t>
            </a:r>
            <a:r>
              <a:rPr lang="en-US" dirty="0" smtClean="0"/>
              <a:t> </a:t>
            </a:r>
          </a:p>
          <a:p>
            <a:pPr marL="285750" indent="-285750">
              <a:buFont typeface="Arial" panose="020B0604020202020204" pitchFamily="34" charset="0"/>
              <a:buChar char="•"/>
            </a:pPr>
            <a:r>
              <a:rPr lang="en-US" dirty="0" smtClean="0"/>
              <a:t>You can also visit the video upload portal to access your direct URL and verify video submission details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3659" t="6032" r="5254" b="3123"/>
          <a:stretch/>
        </p:blipFill>
        <p:spPr>
          <a:xfrm>
            <a:off x="5076763" y="1066800"/>
            <a:ext cx="3593104" cy="4339372"/>
          </a:xfrm>
          <a:prstGeom prst="rect">
            <a:avLst/>
          </a:prstGeom>
        </p:spPr>
      </p:pic>
    </p:spTree>
    <p:extLst>
      <p:ext uri="{BB962C8B-B14F-4D97-AF65-F5344CB8AC3E}">
        <p14:creationId xmlns:p14="http://schemas.microsoft.com/office/powerpoint/2010/main" val="3207893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6D7BDE0-8489-4EB0-80DB-867B85C1CB07}" type="slidenum">
              <a:rPr lang="en-US" altLang="en-US" smtClean="0"/>
              <a:pPr/>
              <a:t>16</a:t>
            </a:fld>
            <a:endParaRPr lang="en-US" altLang="en-US"/>
          </a:p>
        </p:txBody>
      </p:sp>
      <p:sp>
        <p:nvSpPr>
          <p:cNvPr id="3" name="Title 1"/>
          <p:cNvSpPr txBox="1">
            <a:spLocks/>
          </p:cNvSpPr>
          <p:nvPr/>
        </p:nvSpPr>
        <p:spPr>
          <a:xfrm>
            <a:off x="457200" y="228600"/>
            <a:ext cx="55626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000" b="1" dirty="0" smtClean="0"/>
              <a:t>Voting</a:t>
            </a:r>
            <a:endParaRPr lang="en-US" sz="3000" b="1" dirty="0"/>
          </a:p>
        </p:txBody>
      </p:sp>
      <p:sp>
        <p:nvSpPr>
          <p:cNvPr id="4" name="TextBox 3"/>
          <p:cNvSpPr txBox="1"/>
          <p:nvPr/>
        </p:nvSpPr>
        <p:spPr>
          <a:xfrm>
            <a:off x="457200" y="897420"/>
            <a:ext cx="8491971" cy="3016210"/>
          </a:xfrm>
          <a:prstGeom prst="rect">
            <a:avLst/>
          </a:prstGeom>
          <a:noFill/>
        </p:spPr>
        <p:txBody>
          <a:bodyPr wrap="square" rtlCol="0">
            <a:spAutoFit/>
          </a:bodyPr>
          <a:lstStyle/>
          <a:p>
            <a:pPr marL="342900" lvl="0" indent="-342900">
              <a:buFont typeface="Arial" panose="020B0604020202020204" pitchFamily="34" charset="0"/>
              <a:buChar char="•"/>
            </a:pPr>
            <a:r>
              <a:rPr lang="en-US" dirty="0" smtClean="0"/>
              <a:t>Videos submitted will be displayed on </a:t>
            </a:r>
            <a:r>
              <a:rPr lang="en-US" u="sng" dirty="0" smtClean="0">
                <a:hlinkClick r:id="rId2"/>
              </a:rPr>
              <a:t>VoteLoveMyCU.org</a:t>
            </a:r>
            <a:r>
              <a:rPr lang="en-US" dirty="0" smtClean="0"/>
              <a:t> starting </a:t>
            </a:r>
            <a:r>
              <a:rPr lang="en-US" b="1" dirty="0" smtClean="0"/>
              <a:t>October 1, 2016.</a:t>
            </a:r>
            <a:r>
              <a:rPr lang="en-US" dirty="0" smtClean="0"/>
              <a:t> Follow the links and instructions to complete and submit the short registration form.</a:t>
            </a:r>
          </a:p>
          <a:p>
            <a:pPr marL="342900" lvl="0" indent="-342900">
              <a:buFont typeface="Arial" panose="020B0604020202020204" pitchFamily="34" charset="0"/>
              <a:buChar char="•"/>
            </a:pPr>
            <a:r>
              <a:rPr lang="en-US" dirty="0" smtClean="0"/>
              <a:t>Consumers can cast one vote per day for a credit union video and one vote per day for a cu support organization video, earning up to two (2) entries per day into the consumer sweepstakes</a:t>
            </a:r>
          </a:p>
          <a:p>
            <a:pPr marL="342900" lvl="0" indent="-342900">
              <a:buFont typeface="Arial" panose="020B0604020202020204" pitchFamily="34" charset="0"/>
              <a:buChar char="•"/>
            </a:pPr>
            <a:r>
              <a:rPr lang="en-US" b="1" dirty="0" smtClean="0"/>
              <a:t>Voting ends on December 16, 2016 at 11:59 pm ET</a:t>
            </a:r>
            <a:endParaRPr lang="en-US" dirty="0" smtClean="0"/>
          </a:p>
          <a:p>
            <a:pPr lvl="0"/>
            <a:r>
              <a:rPr lang="en-US" sz="2600" dirty="0" smtClean="0"/>
              <a:t> </a:t>
            </a:r>
          </a:p>
          <a:p>
            <a:pPr marL="285750" indent="-285750">
              <a:buFont typeface="Arial" panose="020B0604020202020204" pitchFamily="34" charset="0"/>
              <a:buChar char="•"/>
            </a:pPr>
            <a:endParaRPr lang="en-US" sz="2400" dirty="0" smtClean="0"/>
          </a:p>
        </p:txBody>
      </p:sp>
      <p:pic>
        <p:nvPicPr>
          <p:cNvPr id="8" name="Picture 7"/>
          <p:cNvPicPr>
            <a:picLocks noChangeAspect="1"/>
          </p:cNvPicPr>
          <p:nvPr/>
        </p:nvPicPr>
        <p:blipFill rotWithShape="1">
          <a:blip r:embed="rId3"/>
          <a:srcRect t="9633" r="72041" b="9255"/>
          <a:stretch/>
        </p:blipFill>
        <p:spPr>
          <a:xfrm>
            <a:off x="3276600" y="5073819"/>
            <a:ext cx="1509890" cy="564981"/>
          </a:xfrm>
          <a:prstGeom prst="rect">
            <a:avLst/>
          </a:prstGeom>
        </p:spPr>
      </p:pic>
      <p:pic>
        <p:nvPicPr>
          <p:cNvPr id="9" name="Picture 8"/>
          <p:cNvPicPr>
            <a:picLocks noChangeAspect="1"/>
          </p:cNvPicPr>
          <p:nvPr/>
        </p:nvPicPr>
        <p:blipFill rotWithShape="1">
          <a:blip r:embed="rId4"/>
          <a:srcRect l="286" t="-2542" r="10857" b="2542"/>
          <a:stretch/>
        </p:blipFill>
        <p:spPr>
          <a:xfrm>
            <a:off x="3429000" y="3221312"/>
            <a:ext cx="2352675" cy="1785310"/>
          </a:xfrm>
          <a:prstGeom prst="rect">
            <a:avLst/>
          </a:prstGeom>
        </p:spPr>
      </p:pic>
      <p:pic>
        <p:nvPicPr>
          <p:cNvPr id="11" name="Picture 10"/>
          <p:cNvPicPr>
            <a:picLocks noChangeAspect="1"/>
          </p:cNvPicPr>
          <p:nvPr/>
        </p:nvPicPr>
        <p:blipFill rotWithShape="1">
          <a:blip r:embed="rId3"/>
          <a:srcRect l="77121" t="9633" r="1714" b="9255"/>
          <a:stretch/>
        </p:blipFill>
        <p:spPr>
          <a:xfrm>
            <a:off x="4786490" y="5073819"/>
            <a:ext cx="1142999" cy="564981"/>
          </a:xfrm>
          <a:prstGeom prst="rect">
            <a:avLst/>
          </a:prstGeom>
        </p:spPr>
      </p:pic>
    </p:spTree>
    <p:extLst>
      <p:ext uri="{BB962C8B-B14F-4D97-AF65-F5344CB8AC3E}">
        <p14:creationId xmlns:p14="http://schemas.microsoft.com/office/powerpoint/2010/main" val="3066077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6D7BDE0-8489-4EB0-80DB-867B85C1CB07}" type="slidenum">
              <a:rPr lang="en-US" altLang="en-US" smtClean="0"/>
              <a:pPr/>
              <a:t>17</a:t>
            </a:fld>
            <a:endParaRPr lang="en-US" altLang="en-US"/>
          </a:p>
        </p:txBody>
      </p:sp>
      <p:sp>
        <p:nvSpPr>
          <p:cNvPr id="3" name="Title 1"/>
          <p:cNvSpPr txBox="1">
            <a:spLocks/>
          </p:cNvSpPr>
          <p:nvPr/>
        </p:nvSpPr>
        <p:spPr>
          <a:xfrm>
            <a:off x="457200" y="228600"/>
            <a:ext cx="55626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000" b="1" dirty="0" smtClean="0"/>
              <a:t>Prizes</a:t>
            </a:r>
            <a:endParaRPr lang="en-US" sz="3000" b="1" dirty="0"/>
          </a:p>
        </p:txBody>
      </p:sp>
      <p:sp>
        <p:nvSpPr>
          <p:cNvPr id="4" name="TextBox 3"/>
          <p:cNvSpPr txBox="1"/>
          <p:nvPr/>
        </p:nvSpPr>
        <p:spPr>
          <a:xfrm>
            <a:off x="423429" y="868908"/>
            <a:ext cx="8491971" cy="3939540"/>
          </a:xfrm>
          <a:prstGeom prst="rect">
            <a:avLst/>
          </a:prstGeom>
          <a:noFill/>
        </p:spPr>
        <p:txBody>
          <a:bodyPr wrap="square" rtlCol="0">
            <a:spAutoFit/>
          </a:bodyPr>
          <a:lstStyle/>
          <a:p>
            <a:pPr lvl="0"/>
            <a:r>
              <a:rPr lang="en-US" b="1" dirty="0">
                <a:solidFill>
                  <a:srgbClr val="800000"/>
                </a:solidFill>
              </a:rPr>
              <a:t>$40K - 8 Credit Unions @ $5,000</a:t>
            </a:r>
            <a:r>
              <a:rPr lang="en-US" b="1" dirty="0"/>
              <a:t> </a:t>
            </a:r>
            <a:endParaRPr lang="en-US" dirty="0"/>
          </a:p>
          <a:p>
            <a:pPr marL="342900" lvl="0" indent="-342900">
              <a:buFont typeface="Arial" panose="020B0604020202020204" pitchFamily="34" charset="0"/>
              <a:buChar char="•"/>
            </a:pPr>
            <a:r>
              <a:rPr lang="en-US" b="1" dirty="0"/>
              <a:t>October 31: </a:t>
            </a:r>
            <a:r>
              <a:rPr lang="en-US" dirty="0"/>
              <a:t>4 credit union winners will be selected to receive a $5,000 donation to their charity of choice, top votes in each category based on asset size</a:t>
            </a:r>
          </a:p>
          <a:p>
            <a:pPr marL="342900" lvl="0" indent="-342900">
              <a:buFont typeface="Arial" panose="020B0604020202020204" pitchFamily="34" charset="0"/>
              <a:buChar char="•"/>
            </a:pPr>
            <a:r>
              <a:rPr lang="en-US" b="1" dirty="0"/>
              <a:t>November 30:</a:t>
            </a:r>
            <a:r>
              <a:rPr lang="en-US" dirty="0"/>
              <a:t> 4 credit union winners will be selected to receive a $5,000 donation to their charity of choice, top votes in each category based on asset size</a:t>
            </a:r>
          </a:p>
          <a:p>
            <a:pPr marL="342900" indent="-342900">
              <a:buFont typeface="Arial" panose="020B0604020202020204" pitchFamily="34" charset="0"/>
              <a:buChar char="•"/>
            </a:pPr>
            <a:r>
              <a:rPr lang="en-US" b="1" dirty="0"/>
              <a:t>Credit Union Asset Categories:</a:t>
            </a:r>
            <a:endParaRPr lang="en-US" dirty="0"/>
          </a:p>
          <a:p>
            <a:pPr marL="342900" indent="-342900">
              <a:buFont typeface="Arial" panose="020B0604020202020204" pitchFamily="34" charset="0"/>
              <a:buChar char="•"/>
            </a:pPr>
            <a:r>
              <a:rPr lang="en-US" dirty="0"/>
              <a:t>Based on the Credit Union’s asset size, it will fall into one (1) of the following four (4) Credit Union categories:</a:t>
            </a:r>
          </a:p>
          <a:p>
            <a:pPr lvl="0"/>
            <a:r>
              <a:rPr lang="en-US" sz="2600" dirty="0" smtClean="0"/>
              <a:t> </a:t>
            </a:r>
          </a:p>
          <a:p>
            <a:pPr marL="285750" indent="-285750">
              <a:buFont typeface="Arial" panose="020B0604020202020204" pitchFamily="34" charset="0"/>
              <a:buChar char="•"/>
            </a:pPr>
            <a:endParaRPr lang="en-US" sz="2400" dirty="0" smtClean="0"/>
          </a:p>
        </p:txBody>
      </p:sp>
      <p:graphicFrame>
        <p:nvGraphicFramePr>
          <p:cNvPr id="6" name="Table 5"/>
          <p:cNvGraphicFramePr>
            <a:graphicFrameLocks noGrp="1"/>
          </p:cNvGraphicFramePr>
          <p:nvPr>
            <p:extLst>
              <p:ext uri="{D42A27DB-BD31-4B8C-83A1-F6EECF244321}">
                <p14:modId xmlns:p14="http://schemas.microsoft.com/office/powerpoint/2010/main" val="1886441804"/>
              </p:ext>
            </p:extLst>
          </p:nvPr>
        </p:nvGraphicFramePr>
        <p:xfrm>
          <a:off x="2220724" y="4259718"/>
          <a:ext cx="4897379" cy="1219200"/>
        </p:xfrm>
        <a:graphic>
          <a:graphicData uri="http://schemas.openxmlformats.org/drawingml/2006/table">
            <a:tbl>
              <a:tblPr firstRow="1" firstCol="1" bandRow="1">
                <a:tableStyleId>{2D5ABB26-0587-4C30-8999-92F81FD0307C}</a:tableStyleId>
              </a:tblPr>
              <a:tblGrid>
                <a:gridCol w="2353694"/>
                <a:gridCol w="2543685"/>
              </a:tblGrid>
              <a:tr h="0">
                <a:tc>
                  <a:txBody>
                    <a:bodyPr/>
                    <a:lstStyle/>
                    <a:p>
                      <a:pPr marL="0" marR="0" algn="ctr">
                        <a:spcBef>
                          <a:spcPts val="0"/>
                        </a:spcBef>
                        <a:spcAft>
                          <a:spcPts val="0"/>
                        </a:spcAft>
                      </a:pPr>
                      <a:r>
                        <a:rPr lang="en-US" sz="1600" dirty="0">
                          <a:effectLst/>
                        </a:rPr>
                        <a:t>Asset Size</a:t>
                      </a:r>
                      <a:endParaRPr lang="en-US" sz="16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Credit Union Category</a:t>
                      </a:r>
                      <a:endParaRPr lang="en-US" sz="16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spcBef>
                          <a:spcPts val="0"/>
                        </a:spcBef>
                        <a:spcAft>
                          <a:spcPts val="0"/>
                        </a:spcAft>
                      </a:pPr>
                      <a:r>
                        <a:rPr lang="en-US" sz="1600" dirty="0">
                          <a:effectLst/>
                        </a:rPr>
                        <a:t>Less than $100 million</a:t>
                      </a:r>
                      <a:endParaRPr lang="en-US" sz="16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spcBef>
                          <a:spcPts val="0"/>
                        </a:spcBef>
                        <a:spcAft>
                          <a:spcPts val="0"/>
                        </a:spcAft>
                      </a:pPr>
                      <a:r>
                        <a:rPr lang="en-US" sz="1600" dirty="0">
                          <a:effectLst/>
                        </a:rPr>
                        <a:t>$100 – $249 million</a:t>
                      </a:r>
                      <a:endParaRPr lang="en-US" sz="16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2</a:t>
                      </a:r>
                      <a:endParaRPr lang="en-US" sz="16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spcBef>
                          <a:spcPts val="0"/>
                        </a:spcBef>
                        <a:spcAft>
                          <a:spcPts val="0"/>
                        </a:spcAft>
                      </a:pPr>
                      <a:r>
                        <a:rPr lang="en-US" sz="1600">
                          <a:effectLst/>
                        </a:rPr>
                        <a:t>$250 – $499 million </a:t>
                      </a:r>
                      <a:endParaRPr lang="en-US" sz="160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3</a:t>
                      </a:r>
                      <a:endParaRPr lang="en-US" sz="16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lgn="ctr">
                        <a:spcBef>
                          <a:spcPts val="0"/>
                        </a:spcBef>
                        <a:spcAft>
                          <a:spcPts val="0"/>
                        </a:spcAft>
                      </a:pPr>
                      <a:r>
                        <a:rPr lang="en-US" sz="1600">
                          <a:effectLst/>
                        </a:rPr>
                        <a:t>$500 million or more</a:t>
                      </a:r>
                      <a:endParaRPr lang="en-US" sz="160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4</a:t>
                      </a:r>
                      <a:endParaRPr lang="en-US" sz="16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401977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6D7BDE0-8489-4EB0-80DB-867B85C1CB07}" type="slidenum">
              <a:rPr lang="en-US" altLang="en-US" smtClean="0"/>
              <a:pPr/>
              <a:t>18</a:t>
            </a:fld>
            <a:endParaRPr lang="en-US" altLang="en-US"/>
          </a:p>
        </p:txBody>
      </p:sp>
      <p:sp>
        <p:nvSpPr>
          <p:cNvPr id="3" name="Title 1"/>
          <p:cNvSpPr txBox="1">
            <a:spLocks/>
          </p:cNvSpPr>
          <p:nvPr/>
        </p:nvSpPr>
        <p:spPr>
          <a:xfrm>
            <a:off x="457200" y="228600"/>
            <a:ext cx="55626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000" b="1" dirty="0" smtClean="0"/>
              <a:t>Prizes</a:t>
            </a:r>
            <a:endParaRPr lang="en-US" sz="3000" b="1" dirty="0"/>
          </a:p>
        </p:txBody>
      </p:sp>
      <p:sp>
        <p:nvSpPr>
          <p:cNvPr id="4" name="TextBox 3"/>
          <p:cNvSpPr txBox="1"/>
          <p:nvPr/>
        </p:nvSpPr>
        <p:spPr>
          <a:xfrm>
            <a:off x="423429" y="868908"/>
            <a:ext cx="8491971" cy="4862870"/>
          </a:xfrm>
          <a:prstGeom prst="rect">
            <a:avLst/>
          </a:prstGeom>
          <a:noFill/>
        </p:spPr>
        <p:txBody>
          <a:bodyPr wrap="square" rtlCol="0">
            <a:spAutoFit/>
          </a:bodyPr>
          <a:lstStyle/>
          <a:p>
            <a:pPr lvl="0"/>
            <a:r>
              <a:rPr lang="en-US" b="1" dirty="0">
                <a:solidFill>
                  <a:srgbClr val="800000"/>
                </a:solidFill>
              </a:rPr>
              <a:t>$15K - 1 Credit Union Grand-Prize @ $15,000</a:t>
            </a:r>
            <a:endParaRPr lang="en-US" sz="1400" dirty="0">
              <a:solidFill>
                <a:srgbClr val="800000"/>
              </a:solidFill>
            </a:endParaRPr>
          </a:p>
          <a:p>
            <a:pPr marL="800100" lvl="1" indent="-342900">
              <a:buFont typeface="Arial" panose="020B0604020202020204" pitchFamily="34" charset="0"/>
              <a:buChar char="•"/>
            </a:pPr>
            <a:r>
              <a:rPr lang="en-US" dirty="0"/>
              <a:t>The credit union grand-prize winner will be decided based on the most overall votes as of December 16</a:t>
            </a:r>
            <a:r>
              <a:rPr lang="en-US" baseline="30000" dirty="0"/>
              <a:t>th</a:t>
            </a:r>
            <a:r>
              <a:rPr lang="en-US" dirty="0"/>
              <a:t> at 11:59 pm ET.  Previous credit union monthly winners are eligible to win</a:t>
            </a:r>
            <a:endParaRPr lang="en-US" sz="1400" dirty="0"/>
          </a:p>
          <a:p>
            <a:r>
              <a:rPr lang="en-US" b="1" dirty="0"/>
              <a:t> </a:t>
            </a:r>
            <a:endParaRPr lang="en-US" sz="1400" dirty="0"/>
          </a:p>
          <a:p>
            <a:pPr lvl="0"/>
            <a:r>
              <a:rPr lang="en-US" b="1" dirty="0">
                <a:solidFill>
                  <a:srgbClr val="800000"/>
                </a:solidFill>
              </a:rPr>
              <a:t>$50K- 50 states could win a $1,000 donation for the Credit Union in their state that received the most overall votes</a:t>
            </a:r>
            <a:endParaRPr lang="en-US" sz="1400" dirty="0">
              <a:solidFill>
                <a:srgbClr val="800000"/>
              </a:solidFill>
            </a:endParaRPr>
          </a:p>
          <a:p>
            <a:pPr marL="800100" lvl="1" indent="-342900">
              <a:buFont typeface="Arial" panose="020B0604020202020204" pitchFamily="34" charset="0"/>
              <a:buChar char="•"/>
            </a:pPr>
            <a:r>
              <a:rPr lang="en-US" dirty="0"/>
              <a:t>After the conclusion of the Voting Phase, December 16, the Credit Union from each state with the largest number of cumulative votes received will win $1,000 donation, if and only if at least five (5) videos (or at least three (3) videos for the states of Alaska, Nevada, New Hampshire, Delaware, Rhode Island, Vermont and Wyoming) were submitted for that state. </a:t>
            </a:r>
            <a:endParaRPr lang="en-US" sz="1400" dirty="0"/>
          </a:p>
          <a:p>
            <a:pPr lvl="0"/>
            <a:r>
              <a:rPr lang="en-US" sz="2600" dirty="0" smtClean="0"/>
              <a:t> </a:t>
            </a:r>
          </a:p>
          <a:p>
            <a:pPr marL="285750" indent="-28575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3539868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6D7BDE0-8489-4EB0-80DB-867B85C1CB07}" type="slidenum">
              <a:rPr lang="en-US" altLang="en-US" smtClean="0"/>
              <a:pPr/>
              <a:t>19</a:t>
            </a:fld>
            <a:endParaRPr lang="en-US" altLang="en-US"/>
          </a:p>
        </p:txBody>
      </p:sp>
      <p:sp>
        <p:nvSpPr>
          <p:cNvPr id="3" name="Title 1"/>
          <p:cNvSpPr txBox="1">
            <a:spLocks/>
          </p:cNvSpPr>
          <p:nvPr/>
        </p:nvSpPr>
        <p:spPr>
          <a:xfrm>
            <a:off x="457200" y="228600"/>
            <a:ext cx="55626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000" b="1" dirty="0" smtClean="0"/>
              <a:t>Prizes</a:t>
            </a:r>
            <a:endParaRPr lang="en-US" sz="3000" b="1" dirty="0"/>
          </a:p>
        </p:txBody>
      </p:sp>
      <p:sp>
        <p:nvSpPr>
          <p:cNvPr id="4" name="TextBox 3"/>
          <p:cNvSpPr txBox="1"/>
          <p:nvPr/>
        </p:nvSpPr>
        <p:spPr>
          <a:xfrm>
            <a:off x="423429" y="868908"/>
            <a:ext cx="8491971" cy="5478423"/>
          </a:xfrm>
          <a:prstGeom prst="rect">
            <a:avLst/>
          </a:prstGeom>
          <a:noFill/>
        </p:spPr>
        <p:txBody>
          <a:bodyPr wrap="square" rtlCol="0">
            <a:spAutoFit/>
          </a:bodyPr>
          <a:lstStyle/>
          <a:p>
            <a:pPr lvl="0"/>
            <a:r>
              <a:rPr lang="en-US" b="1" dirty="0">
                <a:solidFill>
                  <a:srgbClr val="800000"/>
                </a:solidFill>
              </a:rPr>
              <a:t>$15K - 1 </a:t>
            </a:r>
            <a:r>
              <a:rPr lang="en-US" b="1" dirty="0" smtClean="0">
                <a:solidFill>
                  <a:srgbClr val="800000"/>
                </a:solidFill>
              </a:rPr>
              <a:t>CU Support Organization </a:t>
            </a:r>
            <a:r>
              <a:rPr lang="en-US" b="1" dirty="0">
                <a:solidFill>
                  <a:srgbClr val="800000"/>
                </a:solidFill>
              </a:rPr>
              <a:t>grand-prize @ $15,000 </a:t>
            </a:r>
            <a:endParaRPr lang="en-US" sz="1400" dirty="0">
              <a:solidFill>
                <a:srgbClr val="800000"/>
              </a:solidFill>
            </a:endParaRPr>
          </a:p>
          <a:p>
            <a:pPr marL="800100" lvl="1" indent="-342900">
              <a:buFont typeface="Arial" panose="020B0604020202020204" pitchFamily="34" charset="0"/>
              <a:buChar char="•"/>
            </a:pPr>
            <a:r>
              <a:rPr lang="en-US" dirty="0" smtClean="0"/>
              <a:t>One (1) </a:t>
            </a:r>
            <a:r>
              <a:rPr lang="en-US" dirty="0"/>
              <a:t>Credit Union </a:t>
            </a:r>
            <a:r>
              <a:rPr lang="en-US" dirty="0" smtClean="0"/>
              <a:t>Support </a:t>
            </a:r>
            <a:r>
              <a:rPr lang="en-US" dirty="0"/>
              <a:t>Organization will receive a $15,000 donation to their charity of choice based on the most votes in the </a:t>
            </a:r>
            <a:r>
              <a:rPr lang="en-US" dirty="0" smtClean="0"/>
              <a:t>CU Support Organization category </a:t>
            </a:r>
            <a:r>
              <a:rPr lang="en-US" dirty="0"/>
              <a:t>as of December </a:t>
            </a:r>
            <a:r>
              <a:rPr lang="en-US" dirty="0" smtClean="0"/>
              <a:t>16</a:t>
            </a:r>
          </a:p>
          <a:p>
            <a:pPr lvl="1"/>
            <a:r>
              <a:rPr lang="en-US" b="1" dirty="0"/>
              <a:t> </a:t>
            </a:r>
            <a:endParaRPr lang="en-US" sz="1400" dirty="0"/>
          </a:p>
          <a:p>
            <a:pPr lvl="0"/>
            <a:r>
              <a:rPr lang="en-US" b="1" dirty="0">
                <a:solidFill>
                  <a:srgbClr val="800000"/>
                </a:solidFill>
              </a:rPr>
              <a:t>$5K - 5 consumer winners</a:t>
            </a:r>
            <a:r>
              <a:rPr lang="en-US" dirty="0">
                <a:solidFill>
                  <a:srgbClr val="800000"/>
                </a:solidFill>
              </a:rPr>
              <a:t> </a:t>
            </a:r>
            <a:endParaRPr lang="en-US" sz="1400" dirty="0">
              <a:solidFill>
                <a:srgbClr val="800000"/>
              </a:solidFill>
            </a:endParaRPr>
          </a:p>
          <a:p>
            <a:pPr marL="800100" lvl="1" indent="-342900">
              <a:buFont typeface="Arial" panose="020B0604020202020204" pitchFamily="34" charset="0"/>
              <a:buChar char="•"/>
            </a:pPr>
            <a:r>
              <a:rPr lang="en-US" dirty="0"/>
              <a:t>Five (5) sweepstakes prizes will be awarded to consumers who cast a vote(s) during the campaign.  The winners will be randomly selected and each will receive a $500 Visa gift card and a $500 donation to their charity of choice</a:t>
            </a:r>
            <a:endParaRPr lang="en-US" sz="1400" dirty="0"/>
          </a:p>
          <a:p>
            <a:pPr marL="800100" lvl="1" indent="-342900">
              <a:buFont typeface="Arial" panose="020B0604020202020204" pitchFamily="34" charset="0"/>
              <a:buChar char="•"/>
            </a:pPr>
            <a:r>
              <a:rPr lang="en-US" dirty="0"/>
              <a:t>Individuals who enter the Sweepstakes must be at least thirteen (13) years old at the time of entry</a:t>
            </a:r>
            <a:endParaRPr lang="en-US" sz="1400" dirty="0"/>
          </a:p>
          <a:p>
            <a:pPr algn="ctr"/>
            <a:endParaRPr lang="en-US" b="1" dirty="0">
              <a:solidFill>
                <a:srgbClr val="800000"/>
              </a:solidFill>
            </a:endParaRPr>
          </a:p>
          <a:p>
            <a:pPr algn="ctr"/>
            <a:r>
              <a:rPr lang="en-US" b="1" dirty="0" smtClean="0">
                <a:solidFill>
                  <a:srgbClr val="800000"/>
                </a:solidFill>
              </a:rPr>
              <a:t>By </a:t>
            </a:r>
            <a:r>
              <a:rPr lang="en-US" b="1" dirty="0">
                <a:solidFill>
                  <a:srgbClr val="800000"/>
                </a:solidFill>
              </a:rPr>
              <a:t>the end of the campaign, up to $122,500 </a:t>
            </a:r>
            <a:endParaRPr lang="en-US" b="1" dirty="0" smtClean="0">
              <a:solidFill>
                <a:srgbClr val="800000"/>
              </a:solidFill>
            </a:endParaRPr>
          </a:p>
          <a:p>
            <a:pPr algn="ctr"/>
            <a:r>
              <a:rPr lang="en-US" b="1" dirty="0" smtClean="0">
                <a:solidFill>
                  <a:srgbClr val="800000"/>
                </a:solidFill>
              </a:rPr>
              <a:t>will </a:t>
            </a:r>
            <a:r>
              <a:rPr lang="en-US" b="1" dirty="0">
                <a:solidFill>
                  <a:srgbClr val="800000"/>
                </a:solidFill>
              </a:rPr>
              <a:t>be awarded to charities!</a:t>
            </a:r>
            <a:endParaRPr lang="en-US" dirty="0">
              <a:solidFill>
                <a:srgbClr val="800000"/>
              </a:solidFill>
            </a:endParaRPr>
          </a:p>
          <a:p>
            <a:pPr lvl="0"/>
            <a:endParaRPr lang="en-US" sz="2600" dirty="0" smtClean="0"/>
          </a:p>
          <a:p>
            <a:pPr marL="285750" indent="-28575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146280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Started</a:t>
            </a:r>
            <a:endParaRPr lang="en-US" dirty="0"/>
          </a:p>
        </p:txBody>
      </p:sp>
      <p:sp>
        <p:nvSpPr>
          <p:cNvPr id="4" name="Slide Number Placeholder 3"/>
          <p:cNvSpPr>
            <a:spLocks noGrp="1"/>
          </p:cNvSpPr>
          <p:nvPr>
            <p:ph type="sldNum" sz="quarter" idx="10"/>
          </p:nvPr>
        </p:nvSpPr>
        <p:spPr/>
        <p:txBody>
          <a:bodyPr/>
          <a:lstStyle/>
          <a:p>
            <a:fld id="{DE488819-36DB-4B03-9AAB-4172E9618275}" type="slidenum">
              <a:rPr lang="en-US" altLang="en-US" smtClean="0"/>
              <a:pPr/>
              <a:t>2</a:t>
            </a:fld>
            <a:endParaRPr lang="en-US" altLang="en-US"/>
          </a:p>
        </p:txBody>
      </p:sp>
      <p:sp>
        <p:nvSpPr>
          <p:cNvPr id="5" name="TextBox 4"/>
          <p:cNvSpPr txBox="1"/>
          <p:nvPr/>
        </p:nvSpPr>
        <p:spPr>
          <a:xfrm>
            <a:off x="423429" y="868908"/>
            <a:ext cx="8491971" cy="3724096"/>
          </a:xfrm>
          <a:prstGeom prst="rect">
            <a:avLst/>
          </a:prstGeom>
          <a:noFill/>
        </p:spPr>
        <p:txBody>
          <a:bodyPr wrap="square" rtlCol="0">
            <a:spAutoFit/>
          </a:bodyPr>
          <a:lstStyle/>
          <a:p>
            <a:r>
              <a:rPr lang="en-US" dirty="0"/>
              <a:t>The campaign was inspired by Public Service Credit Union in Michigan who created a video showcasing their credit union employees demonstrating random acts of kindness from paying for people’s gas to handing out donuts.  </a:t>
            </a:r>
          </a:p>
          <a:p>
            <a:r>
              <a:rPr lang="en-US" dirty="0"/>
              <a:t> </a:t>
            </a:r>
          </a:p>
          <a:p>
            <a:r>
              <a:rPr lang="en-US" dirty="0" smtClean="0"/>
              <a:t>Seeing their video sparked the idea for a national video campaign to showcase the good work credit unions do every day for their community and award thousands of dollars to charities.</a:t>
            </a:r>
          </a:p>
          <a:p>
            <a:endParaRPr lang="en-US" sz="2600" dirty="0" smtClean="0"/>
          </a:p>
          <a:p>
            <a:pPr lvl="0"/>
            <a:endParaRPr lang="en-US" sz="2600" dirty="0" smtClean="0"/>
          </a:p>
          <a:p>
            <a:pPr lvl="0"/>
            <a:endParaRPr lang="en-US" sz="2400" dirty="0" smtClean="0"/>
          </a:p>
        </p:txBody>
      </p:sp>
      <p:pic>
        <p:nvPicPr>
          <p:cNvPr id="8" name="Picture 7"/>
          <p:cNvPicPr>
            <a:picLocks noChangeAspect="1"/>
          </p:cNvPicPr>
          <p:nvPr/>
        </p:nvPicPr>
        <p:blipFill>
          <a:blip r:embed="rId2"/>
          <a:stretch>
            <a:fillRect/>
          </a:stretch>
        </p:blipFill>
        <p:spPr>
          <a:xfrm>
            <a:off x="933426" y="3733800"/>
            <a:ext cx="3409974" cy="1749748"/>
          </a:xfrm>
          <a:prstGeom prst="rect">
            <a:avLst/>
          </a:prstGeom>
        </p:spPr>
      </p:pic>
      <p:pic>
        <p:nvPicPr>
          <p:cNvPr id="9" name="Picture 8"/>
          <p:cNvPicPr>
            <a:picLocks noChangeAspect="1"/>
          </p:cNvPicPr>
          <p:nvPr/>
        </p:nvPicPr>
        <p:blipFill>
          <a:blip r:embed="rId3"/>
          <a:stretch>
            <a:fillRect/>
          </a:stretch>
        </p:blipFill>
        <p:spPr>
          <a:xfrm>
            <a:off x="4637330" y="3733800"/>
            <a:ext cx="3363670" cy="1749748"/>
          </a:xfrm>
          <a:prstGeom prst="rect">
            <a:avLst/>
          </a:prstGeom>
        </p:spPr>
      </p:pic>
    </p:spTree>
    <p:extLst>
      <p:ext uri="{BB962C8B-B14F-4D97-AF65-F5344CB8AC3E}">
        <p14:creationId xmlns:p14="http://schemas.microsoft.com/office/powerpoint/2010/main" val="3472496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6D7BDE0-8489-4EB0-80DB-867B85C1CB07}" type="slidenum">
              <a:rPr lang="en-US" altLang="en-US" smtClean="0"/>
              <a:pPr/>
              <a:t>20</a:t>
            </a:fld>
            <a:endParaRPr lang="en-US" altLang="en-US"/>
          </a:p>
        </p:txBody>
      </p:sp>
      <p:sp>
        <p:nvSpPr>
          <p:cNvPr id="3" name="Title 1"/>
          <p:cNvSpPr txBox="1">
            <a:spLocks/>
          </p:cNvSpPr>
          <p:nvPr/>
        </p:nvSpPr>
        <p:spPr>
          <a:xfrm>
            <a:off x="304800" y="2438400"/>
            <a:ext cx="85344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pPr algn="ctr"/>
            <a:r>
              <a:rPr lang="en-US" sz="3000" b="1" dirty="0" smtClean="0">
                <a:solidFill>
                  <a:schemeClr val="tx1"/>
                </a:solidFill>
              </a:rPr>
              <a:t>Questions</a:t>
            </a:r>
            <a:r>
              <a:rPr lang="en-US" sz="3000" b="1" dirty="0" smtClean="0">
                <a:solidFill>
                  <a:schemeClr val="tx1"/>
                </a:solidFill>
              </a:rPr>
              <a:t>?</a:t>
            </a:r>
          </a:p>
          <a:p>
            <a:pPr algn="ctr"/>
            <a:endParaRPr lang="en-US" sz="3000" b="1" dirty="0">
              <a:solidFill>
                <a:schemeClr val="tx1"/>
              </a:solidFill>
            </a:endParaRPr>
          </a:p>
          <a:p>
            <a:pPr algn="ctr"/>
            <a:r>
              <a:rPr lang="en-US" sz="3000" b="1" dirty="0">
                <a:solidFill>
                  <a:schemeClr val="tx1"/>
                </a:solidFill>
              </a:rPr>
              <a:t>Please contact: </a:t>
            </a:r>
            <a:r>
              <a:rPr lang="en-US" sz="3000" b="1" dirty="0" smtClean="0">
                <a:solidFill>
                  <a:schemeClr val="tx1"/>
                </a:solidFill>
                <a:hlinkClick r:id="rId2"/>
              </a:rPr>
              <a:t>clientsupport@cusolutionsgroup.com</a:t>
            </a:r>
            <a:r>
              <a:rPr lang="en-US" sz="3000" b="1" dirty="0" smtClean="0">
                <a:solidFill>
                  <a:schemeClr val="tx1"/>
                </a:solidFill>
              </a:rPr>
              <a:t> </a:t>
            </a:r>
            <a:endParaRPr lang="en-US" sz="3000" b="1" dirty="0" smtClean="0">
              <a:solidFill>
                <a:schemeClr val="tx1"/>
              </a:solidFill>
            </a:endParaRPr>
          </a:p>
          <a:p>
            <a:pPr algn="ctr"/>
            <a:endParaRPr lang="en-US" sz="3000" b="1" dirty="0">
              <a:solidFill>
                <a:schemeClr val="tx1"/>
              </a:solidFill>
            </a:endParaRPr>
          </a:p>
          <a:p>
            <a:pPr algn="ctr"/>
            <a:endParaRPr lang="en-US" sz="3000" b="1" dirty="0">
              <a:solidFill>
                <a:schemeClr val="tx1"/>
              </a:solidFill>
            </a:endParaRPr>
          </a:p>
        </p:txBody>
      </p:sp>
    </p:spTree>
    <p:extLst>
      <p:ext uri="{BB962C8B-B14F-4D97-AF65-F5344CB8AC3E}">
        <p14:creationId xmlns:p14="http://schemas.microsoft.com/office/powerpoint/2010/main" val="962556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Started</a:t>
            </a:r>
            <a:endParaRPr lang="en-US" dirty="0"/>
          </a:p>
        </p:txBody>
      </p:sp>
      <p:sp>
        <p:nvSpPr>
          <p:cNvPr id="4" name="Slide Number Placeholder 3"/>
          <p:cNvSpPr>
            <a:spLocks noGrp="1"/>
          </p:cNvSpPr>
          <p:nvPr>
            <p:ph type="sldNum" sz="quarter" idx="10"/>
          </p:nvPr>
        </p:nvSpPr>
        <p:spPr/>
        <p:txBody>
          <a:bodyPr/>
          <a:lstStyle/>
          <a:p>
            <a:fld id="{DE488819-36DB-4B03-9AAB-4172E9618275}" type="slidenum">
              <a:rPr lang="en-US" altLang="en-US" smtClean="0"/>
              <a:pPr/>
              <a:t>3</a:t>
            </a:fld>
            <a:endParaRPr lang="en-US" altLang="en-US"/>
          </a:p>
        </p:txBody>
      </p:sp>
      <p:sp>
        <p:nvSpPr>
          <p:cNvPr id="5" name="TextBox 4"/>
          <p:cNvSpPr txBox="1"/>
          <p:nvPr/>
        </p:nvSpPr>
        <p:spPr>
          <a:xfrm>
            <a:off x="423429" y="868908"/>
            <a:ext cx="5443971" cy="6063198"/>
          </a:xfrm>
          <a:prstGeom prst="rect">
            <a:avLst/>
          </a:prstGeom>
          <a:noFill/>
        </p:spPr>
        <p:txBody>
          <a:bodyPr wrap="square" rtlCol="0">
            <a:spAutoFit/>
          </a:bodyPr>
          <a:lstStyle/>
          <a:p>
            <a:r>
              <a:rPr lang="en-US" sz="1950" dirty="0" smtClean="0"/>
              <a:t>CU </a:t>
            </a:r>
            <a:r>
              <a:rPr lang="en-US" sz="1950" dirty="0"/>
              <a:t>Solutions Group and its member rewards </a:t>
            </a:r>
            <a:r>
              <a:rPr lang="en-US" sz="1950" dirty="0" smtClean="0"/>
              <a:t>program, Love </a:t>
            </a:r>
            <a:r>
              <a:rPr lang="en-US" sz="1950" dirty="0"/>
              <a:t>My Credit Union </a:t>
            </a:r>
            <a:r>
              <a:rPr lang="en-US" sz="1950" dirty="0" smtClean="0"/>
              <a:t>Rewards, teamed up with CUNA to launch “Share the Love”</a:t>
            </a:r>
            <a:endParaRPr lang="en-US" sz="1950" dirty="0"/>
          </a:p>
          <a:p>
            <a:r>
              <a:rPr lang="en-US" sz="1950" dirty="0"/>
              <a:t> </a:t>
            </a:r>
          </a:p>
          <a:p>
            <a:r>
              <a:rPr lang="en-US" sz="1950" dirty="0"/>
              <a:t>The first year of the campaign was launched at the ACUC in July 2015. </a:t>
            </a:r>
            <a:endParaRPr lang="en-US" sz="1950" dirty="0" smtClean="0"/>
          </a:p>
          <a:p>
            <a:endParaRPr lang="en-US" sz="1950" dirty="0"/>
          </a:p>
          <a:p>
            <a:r>
              <a:rPr lang="en-US" sz="1950" dirty="0" smtClean="0"/>
              <a:t>Credit </a:t>
            </a:r>
            <a:r>
              <a:rPr lang="en-US" sz="1950" dirty="0"/>
              <a:t>unions </a:t>
            </a:r>
            <a:r>
              <a:rPr lang="en-US" sz="1950" dirty="0" smtClean="0"/>
              <a:t>nationwide were </a:t>
            </a:r>
            <a:r>
              <a:rPr lang="en-US" sz="1950" dirty="0"/>
              <a:t>called upon to create a short video showing how they give back in their communities. Videos were posted online and members of the public were able to view and vote for their favorites. Each month, the videos garnering the most votes were awarded with donations made to the winning credit unions’ chosen charities</a:t>
            </a:r>
            <a:endParaRPr lang="en-US" sz="1950" dirty="0" smtClean="0"/>
          </a:p>
          <a:p>
            <a:endParaRPr lang="en-US" sz="2600" dirty="0" smtClean="0"/>
          </a:p>
          <a:p>
            <a:pPr lvl="0"/>
            <a:endParaRPr lang="en-US" sz="2600" dirty="0" smtClean="0"/>
          </a:p>
          <a:p>
            <a:pPr lvl="0"/>
            <a:endParaRPr lang="en-US" sz="2400" dirty="0" smtClean="0"/>
          </a:p>
        </p:txBody>
      </p:sp>
      <p:pic>
        <p:nvPicPr>
          <p:cNvPr id="6" name="Picture 5"/>
          <p:cNvPicPr>
            <a:picLocks noChangeAspect="1"/>
          </p:cNvPicPr>
          <p:nvPr/>
        </p:nvPicPr>
        <p:blipFill rotWithShape="1">
          <a:blip r:embed="rId2"/>
          <a:srcRect b="13114"/>
          <a:stretch/>
        </p:blipFill>
        <p:spPr>
          <a:xfrm>
            <a:off x="5867400" y="914400"/>
            <a:ext cx="3048000" cy="4696082"/>
          </a:xfrm>
          <a:prstGeom prst="rect">
            <a:avLst/>
          </a:prstGeom>
        </p:spPr>
      </p:pic>
    </p:spTree>
    <p:extLst>
      <p:ext uri="{BB962C8B-B14F-4D97-AF65-F5344CB8AC3E}">
        <p14:creationId xmlns:p14="http://schemas.microsoft.com/office/powerpoint/2010/main" val="1364741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2882" b="6367"/>
          <a:stretch/>
        </p:blipFill>
        <p:spPr>
          <a:xfrm>
            <a:off x="1088713" y="2438400"/>
            <a:ext cx="6905625" cy="3276600"/>
          </a:xfrm>
          <a:prstGeom prst="rect">
            <a:avLst/>
          </a:prstGeom>
        </p:spPr>
      </p:pic>
      <p:sp>
        <p:nvSpPr>
          <p:cNvPr id="4" name="TextBox 3"/>
          <p:cNvSpPr txBox="1"/>
          <p:nvPr/>
        </p:nvSpPr>
        <p:spPr>
          <a:xfrm>
            <a:off x="5663046" y="3159311"/>
            <a:ext cx="467591" cy="276999"/>
          </a:xfrm>
          <a:prstGeom prst="rect">
            <a:avLst/>
          </a:prstGeom>
          <a:noFill/>
        </p:spPr>
        <p:txBody>
          <a:bodyPr wrap="square" rtlCol="0">
            <a:spAutoFit/>
          </a:bodyPr>
          <a:lstStyle/>
          <a:p>
            <a:r>
              <a:rPr lang="en-US" sz="1200" b="1" dirty="0" smtClean="0"/>
              <a:t>46</a:t>
            </a:r>
            <a:endParaRPr lang="en-US" sz="1200" b="1" dirty="0"/>
          </a:p>
        </p:txBody>
      </p:sp>
      <p:sp>
        <p:nvSpPr>
          <p:cNvPr id="5" name="TextBox 4"/>
          <p:cNvSpPr txBox="1"/>
          <p:nvPr/>
        </p:nvSpPr>
        <p:spPr>
          <a:xfrm>
            <a:off x="2033155" y="4267674"/>
            <a:ext cx="467591" cy="276999"/>
          </a:xfrm>
          <a:prstGeom prst="rect">
            <a:avLst/>
          </a:prstGeom>
          <a:noFill/>
        </p:spPr>
        <p:txBody>
          <a:bodyPr wrap="square" rtlCol="0">
            <a:spAutoFit/>
          </a:bodyPr>
          <a:lstStyle/>
          <a:p>
            <a:r>
              <a:rPr lang="en-US" sz="1200" b="1" dirty="0" smtClean="0"/>
              <a:t>12</a:t>
            </a:r>
            <a:endParaRPr lang="en-US" sz="1200" b="1" dirty="0"/>
          </a:p>
        </p:txBody>
      </p:sp>
      <p:sp>
        <p:nvSpPr>
          <p:cNvPr id="6" name="TextBox 5"/>
          <p:cNvSpPr txBox="1"/>
          <p:nvPr/>
        </p:nvSpPr>
        <p:spPr>
          <a:xfrm>
            <a:off x="5337464" y="3789738"/>
            <a:ext cx="467591" cy="276999"/>
          </a:xfrm>
          <a:prstGeom prst="rect">
            <a:avLst/>
          </a:prstGeom>
          <a:noFill/>
        </p:spPr>
        <p:txBody>
          <a:bodyPr wrap="square" rtlCol="0">
            <a:spAutoFit/>
          </a:bodyPr>
          <a:lstStyle/>
          <a:p>
            <a:r>
              <a:rPr lang="en-US" sz="1200" b="1" dirty="0" smtClean="0"/>
              <a:t>7</a:t>
            </a:r>
            <a:endParaRPr lang="en-US" sz="1200" b="1" dirty="0"/>
          </a:p>
        </p:txBody>
      </p:sp>
      <p:sp>
        <p:nvSpPr>
          <p:cNvPr id="7" name="TextBox 6"/>
          <p:cNvSpPr txBox="1"/>
          <p:nvPr/>
        </p:nvSpPr>
        <p:spPr>
          <a:xfrm>
            <a:off x="5642266" y="3789737"/>
            <a:ext cx="467591" cy="276999"/>
          </a:xfrm>
          <a:prstGeom prst="rect">
            <a:avLst/>
          </a:prstGeom>
          <a:noFill/>
        </p:spPr>
        <p:txBody>
          <a:bodyPr wrap="square" rtlCol="0">
            <a:spAutoFit/>
          </a:bodyPr>
          <a:lstStyle/>
          <a:p>
            <a:r>
              <a:rPr lang="en-US" sz="1200" b="1" dirty="0"/>
              <a:t>5</a:t>
            </a:r>
          </a:p>
        </p:txBody>
      </p:sp>
      <p:sp>
        <p:nvSpPr>
          <p:cNvPr id="8" name="TextBox 7"/>
          <p:cNvSpPr txBox="1"/>
          <p:nvPr/>
        </p:nvSpPr>
        <p:spPr>
          <a:xfrm>
            <a:off x="4204856" y="4943083"/>
            <a:ext cx="467591" cy="276999"/>
          </a:xfrm>
          <a:prstGeom prst="rect">
            <a:avLst/>
          </a:prstGeom>
          <a:noFill/>
        </p:spPr>
        <p:txBody>
          <a:bodyPr wrap="square" rtlCol="0">
            <a:spAutoFit/>
          </a:bodyPr>
          <a:lstStyle/>
          <a:p>
            <a:r>
              <a:rPr lang="en-US" sz="1200" b="1" dirty="0" smtClean="0"/>
              <a:t>5</a:t>
            </a:r>
            <a:endParaRPr lang="en-US" sz="1200" b="1" dirty="0"/>
          </a:p>
        </p:txBody>
      </p:sp>
      <p:sp>
        <p:nvSpPr>
          <p:cNvPr id="9" name="TextBox 8"/>
          <p:cNvSpPr txBox="1"/>
          <p:nvPr/>
        </p:nvSpPr>
        <p:spPr>
          <a:xfrm>
            <a:off x="5254339" y="3166352"/>
            <a:ext cx="467591" cy="276999"/>
          </a:xfrm>
          <a:prstGeom prst="rect">
            <a:avLst/>
          </a:prstGeom>
          <a:noFill/>
        </p:spPr>
        <p:txBody>
          <a:bodyPr wrap="square" rtlCol="0">
            <a:spAutoFit/>
          </a:bodyPr>
          <a:lstStyle/>
          <a:p>
            <a:r>
              <a:rPr lang="en-US" sz="1200" b="1" dirty="0" smtClean="0"/>
              <a:t>5</a:t>
            </a:r>
            <a:endParaRPr lang="en-US" sz="1200" b="1" dirty="0"/>
          </a:p>
        </p:txBody>
      </p:sp>
      <p:sp>
        <p:nvSpPr>
          <p:cNvPr id="10" name="TextBox 9"/>
          <p:cNvSpPr txBox="1"/>
          <p:nvPr/>
        </p:nvSpPr>
        <p:spPr>
          <a:xfrm>
            <a:off x="7505266" y="2965506"/>
            <a:ext cx="467591" cy="276999"/>
          </a:xfrm>
          <a:prstGeom prst="rect">
            <a:avLst/>
          </a:prstGeom>
          <a:noFill/>
        </p:spPr>
        <p:txBody>
          <a:bodyPr wrap="square" rtlCol="0">
            <a:spAutoFit/>
          </a:bodyPr>
          <a:lstStyle/>
          <a:p>
            <a:r>
              <a:rPr lang="en-US" sz="1200" b="1" dirty="0" smtClean="0"/>
              <a:t>4</a:t>
            </a:r>
            <a:endParaRPr lang="en-US" sz="1200" b="1" dirty="0"/>
          </a:p>
        </p:txBody>
      </p:sp>
      <p:sp>
        <p:nvSpPr>
          <p:cNvPr id="11" name="TextBox 10"/>
          <p:cNvSpPr txBox="1"/>
          <p:nvPr/>
        </p:nvSpPr>
        <p:spPr>
          <a:xfrm>
            <a:off x="1799359" y="2654303"/>
            <a:ext cx="467591" cy="276999"/>
          </a:xfrm>
          <a:prstGeom prst="rect">
            <a:avLst/>
          </a:prstGeom>
          <a:noFill/>
        </p:spPr>
        <p:txBody>
          <a:bodyPr wrap="square" rtlCol="0">
            <a:spAutoFit/>
          </a:bodyPr>
          <a:lstStyle/>
          <a:p>
            <a:r>
              <a:rPr lang="en-US" sz="1200" b="1" dirty="0" smtClean="0"/>
              <a:t>4</a:t>
            </a:r>
            <a:endParaRPr lang="en-US" sz="1200" b="1" dirty="0"/>
          </a:p>
        </p:txBody>
      </p:sp>
      <p:sp>
        <p:nvSpPr>
          <p:cNvPr id="12" name="Heart 11"/>
          <p:cNvSpPr/>
          <p:nvPr/>
        </p:nvSpPr>
        <p:spPr>
          <a:xfrm>
            <a:off x="5939051" y="3112548"/>
            <a:ext cx="145473" cy="145473"/>
          </a:xfrm>
          <a:prstGeom prst="hear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n>
                <a:solidFill>
                  <a:srgbClr val="C00000"/>
                </a:solidFill>
              </a:ln>
            </a:endParaRPr>
          </a:p>
        </p:txBody>
      </p:sp>
      <p:sp>
        <p:nvSpPr>
          <p:cNvPr id="13" name="Heart 12"/>
          <p:cNvSpPr/>
          <p:nvPr/>
        </p:nvSpPr>
        <p:spPr>
          <a:xfrm>
            <a:off x="6182592" y="4870346"/>
            <a:ext cx="145473" cy="145473"/>
          </a:xfrm>
          <a:prstGeom prst="hear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Heart 13"/>
          <p:cNvSpPr/>
          <p:nvPr/>
        </p:nvSpPr>
        <p:spPr>
          <a:xfrm>
            <a:off x="5855281" y="4348794"/>
            <a:ext cx="145473" cy="145473"/>
          </a:xfrm>
          <a:prstGeom prst="hear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Heart 14"/>
          <p:cNvSpPr/>
          <p:nvPr/>
        </p:nvSpPr>
        <p:spPr>
          <a:xfrm>
            <a:off x="5813715" y="3776469"/>
            <a:ext cx="145473" cy="145473"/>
          </a:xfrm>
          <a:prstGeom prst="hear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Heart 15"/>
          <p:cNvSpPr/>
          <p:nvPr/>
        </p:nvSpPr>
        <p:spPr>
          <a:xfrm>
            <a:off x="7704316" y="3050778"/>
            <a:ext cx="145473" cy="145473"/>
          </a:xfrm>
          <a:prstGeom prst="hear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Heart 16"/>
          <p:cNvSpPr/>
          <p:nvPr/>
        </p:nvSpPr>
        <p:spPr>
          <a:xfrm>
            <a:off x="5585117" y="4870346"/>
            <a:ext cx="145473" cy="145473"/>
          </a:xfrm>
          <a:prstGeom prst="hear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p:cNvSpPr txBox="1"/>
          <p:nvPr/>
        </p:nvSpPr>
        <p:spPr>
          <a:xfrm>
            <a:off x="2424549" y="3928329"/>
            <a:ext cx="467591" cy="276999"/>
          </a:xfrm>
          <a:prstGeom prst="rect">
            <a:avLst/>
          </a:prstGeom>
          <a:noFill/>
        </p:spPr>
        <p:txBody>
          <a:bodyPr wrap="square" rtlCol="0">
            <a:spAutoFit/>
          </a:bodyPr>
          <a:lstStyle/>
          <a:p>
            <a:r>
              <a:rPr lang="en-US" sz="1200" b="1" dirty="0"/>
              <a:t>2</a:t>
            </a:r>
          </a:p>
        </p:txBody>
      </p:sp>
      <p:sp>
        <p:nvSpPr>
          <p:cNvPr id="19" name="TextBox 18"/>
          <p:cNvSpPr txBox="1"/>
          <p:nvPr/>
        </p:nvSpPr>
        <p:spPr>
          <a:xfrm>
            <a:off x="3023975" y="3831933"/>
            <a:ext cx="467591" cy="276999"/>
          </a:xfrm>
          <a:prstGeom prst="rect">
            <a:avLst/>
          </a:prstGeom>
          <a:noFill/>
        </p:spPr>
        <p:txBody>
          <a:bodyPr wrap="square" rtlCol="0">
            <a:spAutoFit/>
          </a:bodyPr>
          <a:lstStyle/>
          <a:p>
            <a:r>
              <a:rPr lang="en-US" sz="1200" b="1" dirty="0" smtClean="0"/>
              <a:t>1</a:t>
            </a:r>
            <a:endParaRPr lang="en-US" sz="1200" b="1" dirty="0"/>
          </a:p>
        </p:txBody>
      </p:sp>
      <p:sp>
        <p:nvSpPr>
          <p:cNvPr id="20" name="TextBox 19"/>
          <p:cNvSpPr txBox="1"/>
          <p:nvPr/>
        </p:nvSpPr>
        <p:spPr>
          <a:xfrm>
            <a:off x="3600669" y="3789738"/>
            <a:ext cx="467591" cy="276999"/>
          </a:xfrm>
          <a:prstGeom prst="rect">
            <a:avLst/>
          </a:prstGeom>
          <a:noFill/>
        </p:spPr>
        <p:txBody>
          <a:bodyPr wrap="square" rtlCol="0">
            <a:spAutoFit/>
          </a:bodyPr>
          <a:lstStyle/>
          <a:p>
            <a:r>
              <a:rPr lang="en-US" sz="1200" b="1" dirty="0" smtClean="0"/>
              <a:t>1</a:t>
            </a:r>
            <a:endParaRPr lang="en-US" sz="1200" b="1" dirty="0"/>
          </a:p>
        </p:txBody>
      </p:sp>
      <p:sp>
        <p:nvSpPr>
          <p:cNvPr id="21" name="TextBox 20"/>
          <p:cNvSpPr txBox="1"/>
          <p:nvPr/>
        </p:nvSpPr>
        <p:spPr>
          <a:xfrm>
            <a:off x="3454552" y="3263287"/>
            <a:ext cx="467591" cy="276999"/>
          </a:xfrm>
          <a:prstGeom prst="rect">
            <a:avLst/>
          </a:prstGeom>
          <a:noFill/>
        </p:spPr>
        <p:txBody>
          <a:bodyPr wrap="square" rtlCol="0">
            <a:spAutoFit/>
          </a:bodyPr>
          <a:lstStyle/>
          <a:p>
            <a:r>
              <a:rPr lang="en-US" sz="1200" b="1" dirty="0" smtClean="0"/>
              <a:t>1</a:t>
            </a:r>
            <a:endParaRPr lang="en-US" sz="1200" b="1" dirty="0"/>
          </a:p>
        </p:txBody>
      </p:sp>
      <p:sp>
        <p:nvSpPr>
          <p:cNvPr id="22" name="TextBox 21"/>
          <p:cNvSpPr txBox="1"/>
          <p:nvPr/>
        </p:nvSpPr>
        <p:spPr>
          <a:xfrm>
            <a:off x="4418734" y="3890767"/>
            <a:ext cx="467591" cy="276999"/>
          </a:xfrm>
          <a:prstGeom prst="rect">
            <a:avLst/>
          </a:prstGeom>
          <a:noFill/>
        </p:spPr>
        <p:txBody>
          <a:bodyPr wrap="square" rtlCol="0">
            <a:spAutoFit/>
          </a:bodyPr>
          <a:lstStyle/>
          <a:p>
            <a:r>
              <a:rPr lang="en-US" sz="1200" b="1" dirty="0" smtClean="0"/>
              <a:t>1</a:t>
            </a:r>
            <a:endParaRPr lang="en-US" sz="1200" b="1" dirty="0"/>
          </a:p>
        </p:txBody>
      </p:sp>
      <p:sp>
        <p:nvSpPr>
          <p:cNvPr id="23" name="TextBox 22"/>
          <p:cNvSpPr txBox="1"/>
          <p:nvPr/>
        </p:nvSpPr>
        <p:spPr>
          <a:xfrm>
            <a:off x="4284737" y="3115450"/>
            <a:ext cx="467591" cy="276999"/>
          </a:xfrm>
          <a:prstGeom prst="rect">
            <a:avLst/>
          </a:prstGeom>
          <a:noFill/>
        </p:spPr>
        <p:txBody>
          <a:bodyPr wrap="square" rtlCol="0">
            <a:spAutoFit/>
          </a:bodyPr>
          <a:lstStyle/>
          <a:p>
            <a:r>
              <a:rPr lang="en-US" sz="1200" b="1" dirty="0" smtClean="0"/>
              <a:t>1</a:t>
            </a:r>
            <a:endParaRPr lang="en-US" sz="1200" b="1" dirty="0"/>
          </a:p>
        </p:txBody>
      </p:sp>
      <p:sp>
        <p:nvSpPr>
          <p:cNvPr id="24" name="TextBox 23"/>
          <p:cNvSpPr txBox="1"/>
          <p:nvPr/>
        </p:nvSpPr>
        <p:spPr>
          <a:xfrm>
            <a:off x="4819008" y="2729968"/>
            <a:ext cx="467591" cy="276999"/>
          </a:xfrm>
          <a:prstGeom prst="rect">
            <a:avLst/>
          </a:prstGeom>
          <a:noFill/>
        </p:spPr>
        <p:txBody>
          <a:bodyPr wrap="square" rtlCol="0">
            <a:spAutoFit/>
          </a:bodyPr>
          <a:lstStyle/>
          <a:p>
            <a:r>
              <a:rPr lang="en-US" sz="1200" b="1" dirty="0" smtClean="0"/>
              <a:t>1</a:t>
            </a:r>
            <a:endParaRPr lang="en-US" sz="1200" b="1" dirty="0"/>
          </a:p>
        </p:txBody>
      </p:sp>
      <p:sp>
        <p:nvSpPr>
          <p:cNvPr id="25" name="TextBox 24"/>
          <p:cNvSpPr txBox="1"/>
          <p:nvPr/>
        </p:nvSpPr>
        <p:spPr>
          <a:xfrm>
            <a:off x="4819007" y="3480750"/>
            <a:ext cx="467591" cy="276999"/>
          </a:xfrm>
          <a:prstGeom prst="rect">
            <a:avLst/>
          </a:prstGeom>
          <a:noFill/>
        </p:spPr>
        <p:txBody>
          <a:bodyPr wrap="square" rtlCol="0">
            <a:spAutoFit/>
          </a:bodyPr>
          <a:lstStyle/>
          <a:p>
            <a:r>
              <a:rPr lang="en-US" sz="1200" b="1" dirty="0" smtClean="0"/>
              <a:t>1</a:t>
            </a:r>
            <a:endParaRPr lang="en-US" sz="1200" b="1" dirty="0"/>
          </a:p>
        </p:txBody>
      </p:sp>
      <p:sp>
        <p:nvSpPr>
          <p:cNvPr id="26" name="TextBox 25"/>
          <p:cNvSpPr txBox="1"/>
          <p:nvPr/>
        </p:nvSpPr>
        <p:spPr>
          <a:xfrm>
            <a:off x="4937204" y="4029266"/>
            <a:ext cx="467591" cy="276999"/>
          </a:xfrm>
          <a:prstGeom prst="rect">
            <a:avLst/>
          </a:prstGeom>
          <a:noFill/>
        </p:spPr>
        <p:txBody>
          <a:bodyPr wrap="square" rtlCol="0">
            <a:spAutoFit/>
          </a:bodyPr>
          <a:lstStyle/>
          <a:p>
            <a:r>
              <a:rPr lang="en-US" sz="1200" b="1" dirty="0" smtClean="0"/>
              <a:t>2</a:t>
            </a:r>
            <a:endParaRPr lang="en-US" sz="1200" b="1" dirty="0"/>
          </a:p>
        </p:txBody>
      </p:sp>
      <p:sp>
        <p:nvSpPr>
          <p:cNvPr id="27" name="TextBox 26"/>
          <p:cNvSpPr txBox="1"/>
          <p:nvPr/>
        </p:nvSpPr>
        <p:spPr>
          <a:xfrm>
            <a:off x="6128913" y="3586014"/>
            <a:ext cx="467591" cy="276999"/>
          </a:xfrm>
          <a:prstGeom prst="rect">
            <a:avLst/>
          </a:prstGeom>
          <a:noFill/>
        </p:spPr>
        <p:txBody>
          <a:bodyPr wrap="square" rtlCol="0">
            <a:spAutoFit/>
          </a:bodyPr>
          <a:lstStyle/>
          <a:p>
            <a:r>
              <a:rPr lang="en-US" sz="1200" b="1" dirty="0" smtClean="0"/>
              <a:t>2</a:t>
            </a:r>
            <a:endParaRPr lang="en-US" sz="1200" b="1" dirty="0"/>
          </a:p>
        </p:txBody>
      </p:sp>
      <p:sp>
        <p:nvSpPr>
          <p:cNvPr id="28" name="TextBox 27"/>
          <p:cNvSpPr txBox="1"/>
          <p:nvPr/>
        </p:nvSpPr>
        <p:spPr>
          <a:xfrm>
            <a:off x="5938940" y="4025032"/>
            <a:ext cx="467591" cy="276999"/>
          </a:xfrm>
          <a:prstGeom prst="rect">
            <a:avLst/>
          </a:prstGeom>
          <a:noFill/>
        </p:spPr>
        <p:txBody>
          <a:bodyPr wrap="square" rtlCol="0">
            <a:spAutoFit/>
          </a:bodyPr>
          <a:lstStyle/>
          <a:p>
            <a:r>
              <a:rPr lang="en-US" sz="1200" b="1" dirty="0" smtClean="0"/>
              <a:t>2</a:t>
            </a:r>
            <a:endParaRPr lang="en-US" sz="1200" b="1" dirty="0"/>
          </a:p>
        </p:txBody>
      </p:sp>
      <p:sp>
        <p:nvSpPr>
          <p:cNvPr id="29" name="TextBox 28"/>
          <p:cNvSpPr txBox="1"/>
          <p:nvPr/>
        </p:nvSpPr>
        <p:spPr>
          <a:xfrm>
            <a:off x="5519851" y="4302031"/>
            <a:ext cx="467591" cy="276999"/>
          </a:xfrm>
          <a:prstGeom prst="rect">
            <a:avLst/>
          </a:prstGeom>
          <a:noFill/>
        </p:spPr>
        <p:txBody>
          <a:bodyPr wrap="square" rtlCol="0">
            <a:spAutoFit/>
          </a:bodyPr>
          <a:lstStyle/>
          <a:p>
            <a:r>
              <a:rPr lang="en-US" sz="1200" b="1" dirty="0" smtClean="0"/>
              <a:t>3</a:t>
            </a:r>
            <a:endParaRPr lang="en-US" sz="1200" b="1" dirty="0"/>
          </a:p>
        </p:txBody>
      </p:sp>
      <p:sp>
        <p:nvSpPr>
          <p:cNvPr id="30" name="TextBox 29"/>
          <p:cNvSpPr txBox="1"/>
          <p:nvPr/>
        </p:nvSpPr>
        <p:spPr>
          <a:xfrm>
            <a:off x="5663047" y="4725400"/>
            <a:ext cx="467591" cy="276999"/>
          </a:xfrm>
          <a:prstGeom prst="rect">
            <a:avLst/>
          </a:prstGeom>
          <a:noFill/>
        </p:spPr>
        <p:txBody>
          <a:bodyPr wrap="square" rtlCol="0">
            <a:spAutoFit/>
          </a:bodyPr>
          <a:lstStyle/>
          <a:p>
            <a:r>
              <a:rPr lang="en-US" sz="1200" b="1" dirty="0" smtClean="0"/>
              <a:t>2</a:t>
            </a:r>
            <a:endParaRPr lang="en-US" sz="1200" b="1" dirty="0"/>
          </a:p>
        </p:txBody>
      </p:sp>
      <p:sp>
        <p:nvSpPr>
          <p:cNvPr id="31" name="TextBox 30"/>
          <p:cNvSpPr txBox="1"/>
          <p:nvPr/>
        </p:nvSpPr>
        <p:spPr>
          <a:xfrm>
            <a:off x="5892776" y="4783870"/>
            <a:ext cx="467591" cy="276999"/>
          </a:xfrm>
          <a:prstGeom prst="rect">
            <a:avLst/>
          </a:prstGeom>
          <a:noFill/>
        </p:spPr>
        <p:txBody>
          <a:bodyPr wrap="square" rtlCol="0">
            <a:spAutoFit/>
          </a:bodyPr>
          <a:lstStyle/>
          <a:p>
            <a:r>
              <a:rPr lang="en-US" sz="1200" b="1" dirty="0" smtClean="0"/>
              <a:t>2</a:t>
            </a:r>
            <a:endParaRPr lang="en-US" sz="1200" b="1" dirty="0"/>
          </a:p>
        </p:txBody>
      </p:sp>
      <p:sp>
        <p:nvSpPr>
          <p:cNvPr id="32" name="TextBox 31"/>
          <p:cNvSpPr txBox="1"/>
          <p:nvPr/>
        </p:nvSpPr>
        <p:spPr>
          <a:xfrm>
            <a:off x="6236069" y="5206759"/>
            <a:ext cx="467591" cy="276999"/>
          </a:xfrm>
          <a:prstGeom prst="rect">
            <a:avLst/>
          </a:prstGeom>
          <a:noFill/>
        </p:spPr>
        <p:txBody>
          <a:bodyPr wrap="square" rtlCol="0">
            <a:spAutoFit/>
          </a:bodyPr>
          <a:lstStyle/>
          <a:p>
            <a:r>
              <a:rPr lang="en-US" sz="1200" b="1" dirty="0" smtClean="0"/>
              <a:t>1</a:t>
            </a:r>
            <a:endParaRPr lang="en-US" sz="1200" b="1" dirty="0"/>
          </a:p>
        </p:txBody>
      </p:sp>
      <p:sp>
        <p:nvSpPr>
          <p:cNvPr id="33" name="TextBox 32"/>
          <p:cNvSpPr txBox="1"/>
          <p:nvPr/>
        </p:nvSpPr>
        <p:spPr>
          <a:xfrm>
            <a:off x="6400366" y="4555457"/>
            <a:ext cx="467591" cy="276999"/>
          </a:xfrm>
          <a:prstGeom prst="rect">
            <a:avLst/>
          </a:prstGeom>
          <a:noFill/>
        </p:spPr>
        <p:txBody>
          <a:bodyPr wrap="square" rtlCol="0">
            <a:spAutoFit/>
          </a:bodyPr>
          <a:lstStyle/>
          <a:p>
            <a:r>
              <a:rPr lang="en-US" sz="1200" b="1" dirty="0" smtClean="0"/>
              <a:t>1</a:t>
            </a:r>
            <a:endParaRPr lang="en-US" sz="1200" b="1" dirty="0"/>
          </a:p>
        </p:txBody>
      </p:sp>
      <p:sp>
        <p:nvSpPr>
          <p:cNvPr id="34" name="TextBox 33"/>
          <p:cNvSpPr txBox="1"/>
          <p:nvPr/>
        </p:nvSpPr>
        <p:spPr>
          <a:xfrm>
            <a:off x="6562036" y="4332521"/>
            <a:ext cx="467591" cy="276999"/>
          </a:xfrm>
          <a:prstGeom prst="rect">
            <a:avLst/>
          </a:prstGeom>
          <a:noFill/>
        </p:spPr>
        <p:txBody>
          <a:bodyPr wrap="square" rtlCol="0">
            <a:spAutoFit/>
          </a:bodyPr>
          <a:lstStyle/>
          <a:p>
            <a:r>
              <a:rPr lang="en-US" sz="1200" b="1" dirty="0" smtClean="0"/>
              <a:t>1</a:t>
            </a:r>
            <a:endParaRPr lang="en-US" sz="1200" b="1" dirty="0"/>
          </a:p>
        </p:txBody>
      </p:sp>
      <p:sp>
        <p:nvSpPr>
          <p:cNvPr id="35" name="TextBox 34"/>
          <p:cNvSpPr txBox="1"/>
          <p:nvPr/>
        </p:nvSpPr>
        <p:spPr>
          <a:xfrm>
            <a:off x="6596595" y="4028754"/>
            <a:ext cx="467591" cy="276999"/>
          </a:xfrm>
          <a:prstGeom prst="rect">
            <a:avLst/>
          </a:prstGeom>
          <a:noFill/>
        </p:spPr>
        <p:txBody>
          <a:bodyPr wrap="square" rtlCol="0">
            <a:spAutoFit/>
          </a:bodyPr>
          <a:lstStyle/>
          <a:p>
            <a:r>
              <a:rPr lang="en-US" sz="1200" b="1" dirty="0" smtClean="0"/>
              <a:t>3</a:t>
            </a:r>
            <a:endParaRPr lang="en-US" sz="1200" b="1" dirty="0"/>
          </a:p>
        </p:txBody>
      </p:sp>
      <p:sp>
        <p:nvSpPr>
          <p:cNvPr id="36" name="TextBox 35"/>
          <p:cNvSpPr txBox="1"/>
          <p:nvPr/>
        </p:nvSpPr>
        <p:spPr>
          <a:xfrm>
            <a:off x="6126572" y="3941520"/>
            <a:ext cx="467591" cy="276999"/>
          </a:xfrm>
          <a:prstGeom prst="rect">
            <a:avLst/>
          </a:prstGeom>
          <a:noFill/>
        </p:spPr>
        <p:txBody>
          <a:bodyPr wrap="square" rtlCol="0">
            <a:spAutoFit/>
          </a:bodyPr>
          <a:lstStyle/>
          <a:p>
            <a:r>
              <a:rPr lang="en-US" sz="1200" b="1" dirty="0" smtClean="0"/>
              <a:t>1</a:t>
            </a:r>
            <a:endParaRPr lang="en-US" sz="1200" b="1" dirty="0"/>
          </a:p>
        </p:txBody>
      </p:sp>
      <p:sp>
        <p:nvSpPr>
          <p:cNvPr id="37" name="TextBox 36"/>
          <p:cNvSpPr txBox="1"/>
          <p:nvPr/>
        </p:nvSpPr>
        <p:spPr>
          <a:xfrm>
            <a:off x="6735725" y="3810096"/>
            <a:ext cx="467591" cy="276999"/>
          </a:xfrm>
          <a:prstGeom prst="rect">
            <a:avLst/>
          </a:prstGeom>
          <a:noFill/>
        </p:spPr>
        <p:txBody>
          <a:bodyPr wrap="square" rtlCol="0">
            <a:spAutoFit/>
          </a:bodyPr>
          <a:lstStyle/>
          <a:p>
            <a:r>
              <a:rPr lang="en-US" sz="1200" b="1" dirty="0" smtClean="0"/>
              <a:t>1</a:t>
            </a:r>
            <a:endParaRPr lang="en-US" sz="1200" b="1" dirty="0"/>
          </a:p>
        </p:txBody>
      </p:sp>
      <p:sp>
        <p:nvSpPr>
          <p:cNvPr id="38" name="TextBox 37"/>
          <p:cNvSpPr txBox="1"/>
          <p:nvPr/>
        </p:nvSpPr>
        <p:spPr>
          <a:xfrm>
            <a:off x="7058210" y="3653975"/>
            <a:ext cx="467591" cy="276999"/>
          </a:xfrm>
          <a:prstGeom prst="rect">
            <a:avLst/>
          </a:prstGeom>
          <a:noFill/>
        </p:spPr>
        <p:txBody>
          <a:bodyPr wrap="square" rtlCol="0">
            <a:spAutoFit/>
          </a:bodyPr>
          <a:lstStyle/>
          <a:p>
            <a:r>
              <a:rPr lang="en-US" sz="1200" b="1" dirty="0" smtClean="0"/>
              <a:t>3</a:t>
            </a:r>
            <a:endParaRPr lang="en-US" sz="1200" b="1" dirty="0"/>
          </a:p>
        </p:txBody>
      </p:sp>
      <p:pic>
        <p:nvPicPr>
          <p:cNvPr id="39" name="Picture 38"/>
          <p:cNvPicPr>
            <a:picLocks noChangeAspect="1"/>
          </p:cNvPicPr>
          <p:nvPr/>
        </p:nvPicPr>
        <p:blipFill rotWithShape="1">
          <a:blip r:embed="rId4"/>
          <a:srcRect r="29728"/>
          <a:stretch/>
        </p:blipFill>
        <p:spPr>
          <a:xfrm>
            <a:off x="1201242" y="4597933"/>
            <a:ext cx="916994" cy="885825"/>
          </a:xfrm>
          <a:prstGeom prst="rect">
            <a:avLst/>
          </a:prstGeom>
        </p:spPr>
      </p:pic>
      <p:sp>
        <p:nvSpPr>
          <p:cNvPr id="40" name="TextBox 39"/>
          <p:cNvSpPr txBox="1"/>
          <p:nvPr/>
        </p:nvSpPr>
        <p:spPr>
          <a:xfrm>
            <a:off x="1650645" y="5115105"/>
            <a:ext cx="467591" cy="276999"/>
          </a:xfrm>
          <a:prstGeom prst="rect">
            <a:avLst/>
          </a:prstGeom>
          <a:noFill/>
        </p:spPr>
        <p:txBody>
          <a:bodyPr wrap="square" rtlCol="0">
            <a:spAutoFit/>
          </a:bodyPr>
          <a:lstStyle/>
          <a:p>
            <a:r>
              <a:rPr lang="en-US" sz="1200" b="1" dirty="0"/>
              <a:t>2</a:t>
            </a:r>
          </a:p>
        </p:txBody>
      </p:sp>
      <p:sp>
        <p:nvSpPr>
          <p:cNvPr id="41" name="TextBox 40"/>
          <p:cNvSpPr txBox="1"/>
          <p:nvPr/>
        </p:nvSpPr>
        <p:spPr>
          <a:xfrm>
            <a:off x="7184846" y="3447514"/>
            <a:ext cx="467591" cy="276999"/>
          </a:xfrm>
          <a:prstGeom prst="rect">
            <a:avLst/>
          </a:prstGeom>
          <a:noFill/>
        </p:spPr>
        <p:txBody>
          <a:bodyPr wrap="square" rtlCol="0">
            <a:spAutoFit/>
          </a:bodyPr>
          <a:lstStyle/>
          <a:p>
            <a:r>
              <a:rPr lang="en-US" sz="1200" b="1" dirty="0" smtClean="0"/>
              <a:t>2</a:t>
            </a:r>
            <a:endParaRPr lang="en-US" sz="1200" b="1" dirty="0"/>
          </a:p>
        </p:txBody>
      </p:sp>
      <p:sp>
        <p:nvSpPr>
          <p:cNvPr id="42" name="TextBox 41"/>
          <p:cNvSpPr txBox="1"/>
          <p:nvPr/>
        </p:nvSpPr>
        <p:spPr>
          <a:xfrm>
            <a:off x="7344206" y="3351806"/>
            <a:ext cx="467591" cy="276999"/>
          </a:xfrm>
          <a:prstGeom prst="rect">
            <a:avLst/>
          </a:prstGeom>
          <a:noFill/>
        </p:spPr>
        <p:txBody>
          <a:bodyPr wrap="square" rtlCol="0">
            <a:spAutoFit/>
          </a:bodyPr>
          <a:lstStyle/>
          <a:p>
            <a:r>
              <a:rPr lang="en-US" sz="1200" b="1" dirty="0" smtClean="0"/>
              <a:t>2</a:t>
            </a:r>
            <a:endParaRPr lang="en-US" sz="1200" b="1" dirty="0"/>
          </a:p>
        </p:txBody>
      </p:sp>
      <p:sp>
        <p:nvSpPr>
          <p:cNvPr id="43" name="TextBox 42"/>
          <p:cNvSpPr txBox="1"/>
          <p:nvPr/>
        </p:nvSpPr>
        <p:spPr>
          <a:xfrm>
            <a:off x="7327974" y="3099543"/>
            <a:ext cx="467591" cy="276999"/>
          </a:xfrm>
          <a:prstGeom prst="rect">
            <a:avLst/>
          </a:prstGeom>
          <a:noFill/>
        </p:spPr>
        <p:txBody>
          <a:bodyPr wrap="square" rtlCol="0">
            <a:spAutoFit/>
          </a:bodyPr>
          <a:lstStyle/>
          <a:p>
            <a:r>
              <a:rPr lang="en-US" sz="1200" b="1" dirty="0" smtClean="0"/>
              <a:t>2</a:t>
            </a:r>
            <a:endParaRPr lang="en-US" sz="1200" b="1" dirty="0"/>
          </a:p>
        </p:txBody>
      </p:sp>
      <p:pic>
        <p:nvPicPr>
          <p:cNvPr id="44" name="Picture 43"/>
          <p:cNvPicPr>
            <a:picLocks noChangeAspect="1"/>
          </p:cNvPicPr>
          <p:nvPr/>
        </p:nvPicPr>
        <p:blipFill>
          <a:blip r:embed="rId5"/>
          <a:stretch>
            <a:fillRect/>
          </a:stretch>
        </p:blipFill>
        <p:spPr>
          <a:xfrm>
            <a:off x="2511378" y="3011419"/>
            <a:ext cx="245478" cy="286391"/>
          </a:xfrm>
          <a:prstGeom prst="rect">
            <a:avLst/>
          </a:prstGeom>
        </p:spPr>
      </p:pic>
      <p:sp>
        <p:nvSpPr>
          <p:cNvPr id="45" name="TextBox 44"/>
          <p:cNvSpPr txBox="1"/>
          <p:nvPr/>
        </p:nvSpPr>
        <p:spPr>
          <a:xfrm>
            <a:off x="2540270" y="3185284"/>
            <a:ext cx="467591" cy="276999"/>
          </a:xfrm>
          <a:prstGeom prst="rect">
            <a:avLst/>
          </a:prstGeom>
          <a:noFill/>
        </p:spPr>
        <p:txBody>
          <a:bodyPr wrap="square" rtlCol="0">
            <a:spAutoFit/>
          </a:bodyPr>
          <a:lstStyle/>
          <a:p>
            <a:r>
              <a:rPr lang="en-US" sz="1200" b="1" dirty="0" smtClean="0"/>
              <a:t>1</a:t>
            </a:r>
            <a:endParaRPr lang="en-US" sz="1200" b="1" dirty="0"/>
          </a:p>
        </p:txBody>
      </p:sp>
      <p:pic>
        <p:nvPicPr>
          <p:cNvPr id="46" name="Picture 45"/>
          <p:cNvPicPr>
            <a:picLocks noChangeAspect="1"/>
          </p:cNvPicPr>
          <p:nvPr/>
        </p:nvPicPr>
        <p:blipFill>
          <a:blip r:embed="rId5"/>
          <a:stretch>
            <a:fillRect/>
          </a:stretch>
        </p:blipFill>
        <p:spPr>
          <a:xfrm>
            <a:off x="4948892" y="4704618"/>
            <a:ext cx="265692" cy="309975"/>
          </a:xfrm>
          <a:prstGeom prst="rect">
            <a:avLst/>
          </a:prstGeom>
        </p:spPr>
      </p:pic>
      <p:sp>
        <p:nvSpPr>
          <p:cNvPr id="47" name="TextBox 46"/>
          <p:cNvSpPr txBox="1"/>
          <p:nvPr/>
        </p:nvSpPr>
        <p:spPr>
          <a:xfrm>
            <a:off x="4880265" y="4840790"/>
            <a:ext cx="467591" cy="276999"/>
          </a:xfrm>
          <a:prstGeom prst="rect">
            <a:avLst/>
          </a:prstGeom>
          <a:noFill/>
        </p:spPr>
        <p:txBody>
          <a:bodyPr wrap="square" rtlCol="0">
            <a:spAutoFit/>
          </a:bodyPr>
          <a:lstStyle/>
          <a:p>
            <a:r>
              <a:rPr lang="en-US" sz="1200" b="1" dirty="0" smtClean="0"/>
              <a:t>2</a:t>
            </a:r>
            <a:endParaRPr lang="en-US" sz="1200" b="1" dirty="0"/>
          </a:p>
        </p:txBody>
      </p:sp>
      <p:sp>
        <p:nvSpPr>
          <p:cNvPr id="49" name="TextBox 48"/>
          <p:cNvSpPr txBox="1"/>
          <p:nvPr/>
        </p:nvSpPr>
        <p:spPr>
          <a:xfrm>
            <a:off x="423429" y="868908"/>
            <a:ext cx="8458199" cy="1323439"/>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rgbClr val="800000"/>
                </a:solidFill>
                <a:effectLst>
                  <a:outerShdw blurRad="38100" dist="38100" dir="2700000" algn="tl">
                    <a:srgbClr val="000000">
                      <a:alpha val="43137"/>
                    </a:srgbClr>
                  </a:outerShdw>
                </a:effectLst>
              </a:rPr>
              <a:t>132 credit union videos</a:t>
            </a:r>
            <a:r>
              <a:rPr lang="en-US" b="1" dirty="0" smtClean="0">
                <a:solidFill>
                  <a:srgbClr val="C00000"/>
                </a:solidFill>
              </a:rPr>
              <a:t> </a:t>
            </a:r>
            <a:r>
              <a:rPr lang="en-US" b="1" dirty="0" smtClean="0"/>
              <a:t>were submitted across 35 states</a:t>
            </a:r>
          </a:p>
          <a:p>
            <a:pPr marL="285750" indent="-285750">
              <a:buFont typeface="Arial" panose="020B0604020202020204" pitchFamily="34" charset="0"/>
              <a:buChar char="•"/>
            </a:pPr>
            <a:r>
              <a:rPr lang="en-US" b="1" dirty="0">
                <a:solidFill>
                  <a:srgbClr val="800000"/>
                </a:solidFill>
                <a:effectLst>
                  <a:outerShdw blurRad="38100" dist="38100" dir="2700000" algn="tl">
                    <a:srgbClr val="000000">
                      <a:alpha val="43137"/>
                    </a:srgbClr>
                  </a:outerShdw>
                </a:effectLst>
              </a:rPr>
              <a:t>426,416 votes </a:t>
            </a:r>
            <a:r>
              <a:rPr lang="en-US" b="1" dirty="0"/>
              <a:t>cast for Share the Love </a:t>
            </a:r>
            <a:r>
              <a:rPr lang="en-US" b="1" dirty="0" smtClean="0"/>
              <a:t>videos</a:t>
            </a:r>
          </a:p>
          <a:p>
            <a:pPr marL="285750" indent="-285750">
              <a:buFont typeface="Arial" panose="020B0604020202020204" pitchFamily="34" charset="0"/>
              <a:buChar char="•"/>
            </a:pPr>
            <a:r>
              <a:rPr lang="en-US" b="1" dirty="0" smtClean="0">
                <a:solidFill>
                  <a:srgbClr val="800000"/>
                </a:solidFill>
                <a:effectLst>
                  <a:outerShdw blurRad="38100" dist="38100" dir="2700000" algn="tl">
                    <a:srgbClr val="000000">
                      <a:alpha val="43137"/>
                    </a:srgbClr>
                  </a:outerShdw>
                </a:effectLst>
              </a:rPr>
              <a:t>$105,000 donated</a:t>
            </a:r>
            <a:r>
              <a:rPr lang="en-US" b="1" dirty="0" smtClean="0"/>
              <a:t> to nine charities</a:t>
            </a:r>
          </a:p>
          <a:p>
            <a:pPr marL="285750" indent="-285750">
              <a:buFont typeface="Arial" panose="020B0604020202020204" pitchFamily="34" charset="0"/>
              <a:buChar char="•"/>
            </a:pPr>
            <a:r>
              <a:rPr lang="en-US" b="1" dirty="0" smtClean="0">
                <a:solidFill>
                  <a:srgbClr val="800000"/>
                </a:solidFill>
                <a:effectLst>
                  <a:outerShdw blurRad="38100" dist="38100" dir="2700000" algn="tl">
                    <a:srgbClr val="000000">
                      <a:alpha val="43137"/>
                    </a:srgbClr>
                  </a:outerShdw>
                </a:effectLst>
              </a:rPr>
              <a:t>$15,000 </a:t>
            </a:r>
            <a:r>
              <a:rPr lang="en-US" b="1" dirty="0" smtClean="0"/>
              <a:t>awarded in consumer prizes</a:t>
            </a:r>
            <a:endParaRPr lang="en-US" dirty="0" smtClean="0"/>
          </a:p>
        </p:txBody>
      </p:sp>
      <p:sp>
        <p:nvSpPr>
          <p:cNvPr id="2" name="Slide Number Placeholder 1"/>
          <p:cNvSpPr>
            <a:spLocks noGrp="1"/>
          </p:cNvSpPr>
          <p:nvPr>
            <p:ph type="sldNum" sz="quarter" idx="10"/>
          </p:nvPr>
        </p:nvSpPr>
        <p:spPr/>
        <p:txBody>
          <a:bodyPr/>
          <a:lstStyle/>
          <a:p>
            <a:fld id="{06D7BDE0-8489-4EB0-80DB-867B85C1CB07}" type="slidenum">
              <a:rPr lang="en-US" altLang="en-US" smtClean="0"/>
              <a:pPr/>
              <a:t>4</a:t>
            </a:fld>
            <a:endParaRPr lang="en-US" altLang="en-US"/>
          </a:p>
        </p:txBody>
      </p:sp>
      <p:sp>
        <p:nvSpPr>
          <p:cNvPr id="51" name="Title 1"/>
          <p:cNvSpPr txBox="1">
            <a:spLocks/>
          </p:cNvSpPr>
          <p:nvPr/>
        </p:nvSpPr>
        <p:spPr>
          <a:xfrm>
            <a:off x="457200" y="228600"/>
            <a:ext cx="55626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000" b="1" dirty="0" smtClean="0"/>
              <a:t>2015 Highlights</a:t>
            </a:r>
            <a:endParaRPr lang="en-US" sz="3000" b="1" dirty="0"/>
          </a:p>
        </p:txBody>
      </p:sp>
    </p:spTree>
    <p:extLst>
      <p:ext uri="{BB962C8B-B14F-4D97-AF65-F5344CB8AC3E}">
        <p14:creationId xmlns:p14="http://schemas.microsoft.com/office/powerpoint/2010/main" val="3811232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6D7BDE0-8489-4EB0-80DB-867B85C1CB07}" type="slidenum">
              <a:rPr lang="en-US" altLang="en-US" smtClean="0"/>
              <a:pPr/>
              <a:t>5</a:t>
            </a:fld>
            <a:endParaRPr lang="en-US" altLang="en-US"/>
          </a:p>
        </p:txBody>
      </p:sp>
      <p:sp>
        <p:nvSpPr>
          <p:cNvPr id="3" name="Title 1"/>
          <p:cNvSpPr txBox="1">
            <a:spLocks/>
          </p:cNvSpPr>
          <p:nvPr/>
        </p:nvSpPr>
        <p:spPr>
          <a:xfrm>
            <a:off x="304800" y="2438400"/>
            <a:ext cx="85344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pPr algn="ctr"/>
            <a:r>
              <a:rPr lang="en-US" sz="3000" b="1" dirty="0" smtClean="0">
                <a:solidFill>
                  <a:schemeClr val="tx1"/>
                </a:solidFill>
              </a:rPr>
              <a:t>What’s New in 2016</a:t>
            </a:r>
            <a:endParaRPr lang="en-US" sz="3000" b="1" dirty="0">
              <a:solidFill>
                <a:schemeClr val="tx1"/>
              </a:solidFill>
            </a:endParaRPr>
          </a:p>
        </p:txBody>
      </p:sp>
    </p:spTree>
    <p:extLst>
      <p:ext uri="{BB962C8B-B14F-4D97-AF65-F5344CB8AC3E}">
        <p14:creationId xmlns:p14="http://schemas.microsoft.com/office/powerpoint/2010/main" val="1028532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429" y="868908"/>
            <a:ext cx="8491971" cy="2185214"/>
          </a:xfrm>
          <a:prstGeom prst="rect">
            <a:avLst/>
          </a:prstGeom>
          <a:noFill/>
        </p:spPr>
        <p:txBody>
          <a:bodyPr wrap="square" rtlCol="0">
            <a:spAutoFit/>
          </a:bodyPr>
          <a:lstStyle/>
          <a:p>
            <a:pPr marL="342900" indent="-342900">
              <a:buFont typeface="Arial" panose="020B0604020202020204" pitchFamily="34" charset="0"/>
              <a:buChar char="•"/>
            </a:pPr>
            <a:r>
              <a:rPr lang="en-US" dirty="0" smtClean="0"/>
              <a:t>Resonates </a:t>
            </a:r>
            <a:r>
              <a:rPr lang="en-US" dirty="0"/>
              <a:t>with our target </a:t>
            </a:r>
            <a:r>
              <a:rPr lang="en-US" dirty="0" smtClean="0"/>
              <a:t>audience</a:t>
            </a:r>
          </a:p>
          <a:p>
            <a:pPr marL="342900" indent="-342900">
              <a:buFont typeface="Arial" panose="020B0604020202020204" pitchFamily="34" charset="0"/>
              <a:buChar char="•"/>
            </a:pPr>
            <a:r>
              <a:rPr lang="en-US" dirty="0" smtClean="0"/>
              <a:t>Communicates the credit union difference</a:t>
            </a:r>
          </a:p>
          <a:p>
            <a:pPr marL="342900" indent="-342900">
              <a:buFont typeface="Arial" panose="020B0604020202020204" pitchFamily="34" charset="0"/>
              <a:buChar char="•"/>
            </a:pPr>
            <a:r>
              <a:rPr lang="en-US" dirty="0" smtClean="0"/>
              <a:t>Differentiates </a:t>
            </a:r>
            <a:r>
              <a:rPr lang="en-US" dirty="0"/>
              <a:t>us from other campaigns</a:t>
            </a:r>
          </a:p>
          <a:p>
            <a:pPr lvl="0"/>
            <a:endParaRPr lang="en-US" sz="2600" dirty="0" smtClean="0"/>
          </a:p>
          <a:p>
            <a:pPr lvl="0"/>
            <a:endParaRPr lang="en-US" sz="2600" dirty="0" smtClean="0"/>
          </a:p>
          <a:p>
            <a:pPr lvl="0"/>
            <a:endParaRPr lang="en-US" sz="2400" dirty="0" smtClean="0"/>
          </a:p>
        </p:txBody>
      </p:sp>
      <p:sp>
        <p:nvSpPr>
          <p:cNvPr id="3" name="Title 1"/>
          <p:cNvSpPr txBox="1">
            <a:spLocks/>
          </p:cNvSpPr>
          <p:nvPr/>
        </p:nvSpPr>
        <p:spPr>
          <a:xfrm>
            <a:off x="457200" y="228600"/>
            <a:ext cx="55626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000" b="1" dirty="0" smtClean="0"/>
              <a:t>New Campaign Name</a:t>
            </a:r>
            <a:endParaRPr lang="en-US" sz="3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351" y="2590800"/>
            <a:ext cx="4048125" cy="1666875"/>
          </a:xfrm>
          <a:prstGeom prst="rect">
            <a:avLst/>
          </a:prstGeom>
        </p:spPr>
      </p:pic>
    </p:spTree>
    <p:extLst>
      <p:ext uri="{BB962C8B-B14F-4D97-AF65-F5344CB8AC3E}">
        <p14:creationId xmlns:p14="http://schemas.microsoft.com/office/powerpoint/2010/main" val="3470745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55626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000" b="1" dirty="0" smtClean="0"/>
              <a:t>Objectives and Goals</a:t>
            </a:r>
            <a:endParaRPr lang="en-US" sz="3000" b="1" dirty="0"/>
          </a:p>
        </p:txBody>
      </p:sp>
      <p:sp>
        <p:nvSpPr>
          <p:cNvPr id="3" name="TextBox 2"/>
          <p:cNvSpPr txBox="1"/>
          <p:nvPr/>
        </p:nvSpPr>
        <p:spPr>
          <a:xfrm>
            <a:off x="423429" y="868908"/>
            <a:ext cx="8491971" cy="5570756"/>
          </a:xfrm>
          <a:prstGeom prst="rect">
            <a:avLst/>
          </a:prstGeom>
          <a:noFill/>
        </p:spPr>
        <p:txBody>
          <a:bodyPr wrap="square" rtlCol="0">
            <a:spAutoFit/>
          </a:bodyPr>
          <a:lstStyle/>
          <a:p>
            <a:r>
              <a:rPr lang="en-US" dirty="0"/>
              <a:t>Develop a campaign </a:t>
            </a:r>
            <a:r>
              <a:rPr lang="en-US" dirty="0" smtClean="0"/>
              <a:t>for credit </a:t>
            </a:r>
            <a:r>
              <a:rPr lang="en-US" dirty="0"/>
              <a:t>unions and credit union </a:t>
            </a:r>
            <a:r>
              <a:rPr lang="en-US" dirty="0" smtClean="0"/>
              <a:t>support </a:t>
            </a:r>
            <a:r>
              <a:rPr lang="en-US" dirty="0"/>
              <a:t>organizations to create a video of how they </a:t>
            </a:r>
            <a:r>
              <a:rPr lang="en-US" i="1" dirty="0"/>
              <a:t>Share the Love </a:t>
            </a:r>
            <a:endParaRPr lang="en-US" dirty="0" smtClean="0"/>
          </a:p>
          <a:p>
            <a:pPr marL="342900" indent="-342900">
              <a:buFont typeface="Arial" panose="020B0604020202020204" pitchFamily="34" charset="0"/>
              <a:buChar char="•"/>
            </a:pPr>
            <a:r>
              <a:rPr lang="en-US" dirty="0" smtClean="0"/>
              <a:t>Promote </a:t>
            </a:r>
            <a:r>
              <a:rPr lang="en-US" dirty="0"/>
              <a:t>the credit union difference to a national audience through videos that reflect </a:t>
            </a:r>
            <a:r>
              <a:rPr lang="en-US" dirty="0" smtClean="0"/>
              <a:t>credit unions</a:t>
            </a:r>
            <a:r>
              <a:rPr lang="en-US" dirty="0"/>
              <a:t>’ and credit union </a:t>
            </a:r>
            <a:r>
              <a:rPr lang="en-US" dirty="0" smtClean="0"/>
              <a:t>support organizations’ </a:t>
            </a:r>
            <a:r>
              <a:rPr lang="en-US" dirty="0"/>
              <a:t>commitments to their communities</a:t>
            </a:r>
          </a:p>
          <a:p>
            <a:pPr marL="342900" lvl="0" indent="-342900">
              <a:buFont typeface="Arial" panose="020B0604020202020204" pitchFamily="34" charset="0"/>
              <a:buChar char="•"/>
            </a:pPr>
            <a:r>
              <a:rPr lang="en-US" dirty="0"/>
              <a:t>Drive consumer awareness to charities, credit unions, and </a:t>
            </a:r>
            <a:r>
              <a:rPr lang="en-US" dirty="0" smtClean="0"/>
              <a:t>credit union support organizations</a:t>
            </a:r>
            <a:endParaRPr lang="en-US" dirty="0"/>
          </a:p>
          <a:p>
            <a:pPr marL="342900" indent="-342900">
              <a:buFont typeface="Arial" panose="020B0604020202020204" pitchFamily="34" charset="0"/>
              <a:buChar char="•"/>
            </a:pPr>
            <a:r>
              <a:rPr lang="en-US" dirty="0" smtClean="0"/>
              <a:t>Award </a:t>
            </a:r>
            <a:r>
              <a:rPr lang="en-US" dirty="0"/>
              <a:t>several more charities with </a:t>
            </a:r>
            <a:r>
              <a:rPr lang="en-US" dirty="0" smtClean="0"/>
              <a:t>donations</a:t>
            </a:r>
            <a:endParaRPr lang="en-US" dirty="0"/>
          </a:p>
          <a:p>
            <a:pPr marL="342900" lvl="0" indent="-342900">
              <a:buFont typeface="Arial" panose="020B0604020202020204" pitchFamily="34" charset="0"/>
              <a:buChar char="•"/>
            </a:pPr>
            <a:r>
              <a:rPr lang="en-US" dirty="0"/>
              <a:t>Inspire random acts of kindness</a:t>
            </a:r>
          </a:p>
          <a:p>
            <a:pPr lvl="0"/>
            <a:endParaRPr lang="en-US" dirty="0" smtClean="0"/>
          </a:p>
          <a:p>
            <a:pPr lvl="0"/>
            <a:r>
              <a:rPr lang="en-US" b="1" dirty="0" smtClean="0"/>
              <a:t>Goals: </a:t>
            </a:r>
          </a:p>
          <a:p>
            <a:pPr marL="342900" lvl="0" indent="-342900">
              <a:buFont typeface="Arial" panose="020B0604020202020204" pitchFamily="34" charset="0"/>
              <a:buChar char="•"/>
            </a:pPr>
            <a:r>
              <a:rPr lang="en-US" b="1" dirty="0" smtClean="0">
                <a:solidFill>
                  <a:srgbClr val="8E0000"/>
                </a:solidFill>
              </a:rPr>
              <a:t>500 credit union videos</a:t>
            </a:r>
          </a:p>
          <a:p>
            <a:pPr marL="342900" lvl="0" indent="-342900">
              <a:buFont typeface="Arial" panose="020B0604020202020204" pitchFamily="34" charset="0"/>
              <a:buChar char="•"/>
            </a:pPr>
            <a:r>
              <a:rPr lang="en-US" b="1" dirty="0" smtClean="0">
                <a:solidFill>
                  <a:srgbClr val="8E0000"/>
                </a:solidFill>
              </a:rPr>
              <a:t>30 cu support organization videos</a:t>
            </a:r>
          </a:p>
          <a:p>
            <a:pPr marL="342900" lvl="0" indent="-342900">
              <a:buFont typeface="Arial" panose="020B0604020202020204" pitchFamily="34" charset="0"/>
              <a:buChar char="•"/>
            </a:pPr>
            <a:r>
              <a:rPr lang="en-US" b="1" dirty="0" smtClean="0">
                <a:solidFill>
                  <a:srgbClr val="8E0000"/>
                </a:solidFill>
              </a:rPr>
              <a:t>1 million votes</a:t>
            </a:r>
            <a:endParaRPr lang="en-US" b="1" dirty="0">
              <a:solidFill>
                <a:srgbClr val="8E0000"/>
              </a:solidFill>
            </a:endParaRPr>
          </a:p>
          <a:p>
            <a:endParaRPr lang="en-US" sz="2600" dirty="0" smtClean="0"/>
          </a:p>
          <a:p>
            <a:pPr lvl="0"/>
            <a:endParaRPr lang="en-US" sz="2600" dirty="0" smtClean="0"/>
          </a:p>
          <a:p>
            <a:pPr lvl="0"/>
            <a:endParaRPr lang="en-US" sz="2400" dirty="0" smtClean="0"/>
          </a:p>
        </p:txBody>
      </p:sp>
      <p:pic>
        <p:nvPicPr>
          <p:cNvPr id="4" name="Picture 3"/>
          <p:cNvPicPr>
            <a:picLocks noChangeAspect="1"/>
          </p:cNvPicPr>
          <p:nvPr/>
        </p:nvPicPr>
        <p:blipFill>
          <a:blip r:embed="rId3"/>
          <a:stretch>
            <a:fillRect/>
          </a:stretch>
        </p:blipFill>
        <p:spPr>
          <a:xfrm>
            <a:off x="5867400" y="3200400"/>
            <a:ext cx="2819400" cy="2364546"/>
          </a:xfrm>
          <a:prstGeom prst="rect">
            <a:avLst/>
          </a:prstGeom>
        </p:spPr>
      </p:pic>
    </p:spTree>
    <p:extLst>
      <p:ext uri="{BB962C8B-B14F-4D97-AF65-F5344CB8AC3E}">
        <p14:creationId xmlns:p14="http://schemas.microsoft.com/office/powerpoint/2010/main" val="2794758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423429" y="868908"/>
            <a:ext cx="5367771" cy="4154984"/>
          </a:xfrm>
          <a:prstGeom prst="rect">
            <a:avLst/>
          </a:prstGeom>
          <a:noFill/>
        </p:spPr>
        <p:txBody>
          <a:bodyPr wrap="square" rtlCol="0">
            <a:spAutoFit/>
          </a:bodyPr>
          <a:lstStyle/>
          <a:p>
            <a:pPr lvl="0"/>
            <a:r>
              <a:rPr lang="en-US" b="1" dirty="0" smtClean="0"/>
              <a:t>Up </a:t>
            </a:r>
            <a:r>
              <a:rPr lang="en-US" b="1" dirty="0"/>
              <a:t>to </a:t>
            </a:r>
            <a:r>
              <a:rPr lang="en-US" b="1" dirty="0" smtClean="0">
                <a:solidFill>
                  <a:srgbClr val="800000"/>
                </a:solidFill>
                <a:effectLst>
                  <a:outerShdw blurRad="38100" dist="38100" dir="2700000" algn="tl">
                    <a:srgbClr val="000000">
                      <a:alpha val="43137"/>
                    </a:srgbClr>
                  </a:outerShdw>
                </a:effectLst>
              </a:rPr>
              <a:t>$122,500 </a:t>
            </a:r>
            <a:r>
              <a:rPr lang="en-US" b="1" dirty="0" smtClean="0"/>
              <a:t>will be awarded to </a:t>
            </a:r>
            <a:r>
              <a:rPr lang="en-US" b="1" dirty="0"/>
              <a:t>charity</a:t>
            </a:r>
            <a:r>
              <a:rPr lang="en-US" b="1" dirty="0" smtClean="0"/>
              <a:t>:</a:t>
            </a:r>
            <a:endParaRPr lang="en-US" dirty="0"/>
          </a:p>
          <a:p>
            <a:pPr marL="457200" lvl="0" indent="-457200">
              <a:buFont typeface="Arial" panose="020B0604020202020204" pitchFamily="34" charset="0"/>
              <a:buChar char="•"/>
            </a:pPr>
            <a:r>
              <a:rPr lang="en-US" b="1" dirty="0" smtClean="0"/>
              <a:t>8 </a:t>
            </a:r>
            <a:r>
              <a:rPr lang="en-US" b="1" dirty="0"/>
              <a:t>credit </a:t>
            </a:r>
            <a:r>
              <a:rPr lang="en-US" b="1" dirty="0" smtClean="0"/>
              <a:t>union monthly prizes of </a:t>
            </a:r>
            <a:r>
              <a:rPr lang="en-US" b="1" dirty="0"/>
              <a:t>$5,000 </a:t>
            </a:r>
            <a:endParaRPr lang="en-US" dirty="0"/>
          </a:p>
          <a:p>
            <a:pPr marL="457200" lvl="0" indent="-457200">
              <a:buFont typeface="Arial" panose="020B0604020202020204" pitchFamily="34" charset="0"/>
              <a:buChar char="•"/>
            </a:pPr>
            <a:r>
              <a:rPr lang="en-US" b="1" dirty="0" smtClean="0"/>
              <a:t>1 </a:t>
            </a:r>
            <a:r>
              <a:rPr lang="en-US" b="1" dirty="0"/>
              <a:t>credit union </a:t>
            </a:r>
            <a:r>
              <a:rPr lang="en-US" b="1" dirty="0" smtClean="0"/>
              <a:t>grand-prize of $15,000</a:t>
            </a:r>
          </a:p>
          <a:p>
            <a:pPr marL="457200" lvl="0" indent="-457200">
              <a:buFont typeface="Arial" panose="020B0604020202020204" pitchFamily="34" charset="0"/>
              <a:buChar char="•"/>
            </a:pPr>
            <a:r>
              <a:rPr lang="en-US" b="1" dirty="0" smtClean="0"/>
              <a:t>50 </a:t>
            </a:r>
            <a:r>
              <a:rPr lang="en-US" b="1" dirty="0"/>
              <a:t>states could win a $1,000 donation for the CU in their state with most overall </a:t>
            </a:r>
            <a:r>
              <a:rPr lang="en-US" b="1" dirty="0" smtClean="0"/>
              <a:t>votes</a:t>
            </a:r>
            <a:endParaRPr lang="en-US" dirty="0"/>
          </a:p>
          <a:p>
            <a:pPr marL="457200" lvl="0" indent="-457200">
              <a:buFont typeface="Arial" panose="020B0604020202020204" pitchFamily="34" charset="0"/>
              <a:buChar char="•"/>
            </a:pPr>
            <a:r>
              <a:rPr lang="en-US" b="1" dirty="0" smtClean="0"/>
              <a:t>1 CU Support Organization grand-prize of $15,000 </a:t>
            </a:r>
            <a:endParaRPr lang="en-US" dirty="0"/>
          </a:p>
          <a:p>
            <a:pPr marL="457200" lvl="0" indent="-457200">
              <a:buFont typeface="Arial" panose="020B0604020202020204" pitchFamily="34" charset="0"/>
              <a:buChar char="•"/>
            </a:pPr>
            <a:r>
              <a:rPr lang="en-US" b="1" dirty="0" smtClean="0"/>
              <a:t>5 </a:t>
            </a:r>
            <a:r>
              <a:rPr lang="en-US" b="1" dirty="0"/>
              <a:t>consumer winners</a:t>
            </a:r>
            <a:r>
              <a:rPr lang="en-US" dirty="0"/>
              <a:t> will be randomly selected and each </a:t>
            </a:r>
            <a:r>
              <a:rPr lang="en-US" dirty="0" smtClean="0"/>
              <a:t>win $1,000: $500 donated to their charity of choice and $500 to keep</a:t>
            </a:r>
            <a:endParaRPr lang="en-US" dirty="0"/>
          </a:p>
          <a:p>
            <a:pPr marL="285750" indent="-285750">
              <a:buFont typeface="Arial" panose="020B0604020202020204" pitchFamily="34" charset="0"/>
              <a:buChar char="•"/>
            </a:pPr>
            <a:endParaRPr lang="en-US" sz="2400" dirty="0" smtClean="0"/>
          </a:p>
        </p:txBody>
      </p:sp>
      <p:sp>
        <p:nvSpPr>
          <p:cNvPr id="2" name="Slide Number Placeholder 1"/>
          <p:cNvSpPr>
            <a:spLocks noGrp="1"/>
          </p:cNvSpPr>
          <p:nvPr>
            <p:ph type="sldNum" sz="quarter" idx="10"/>
          </p:nvPr>
        </p:nvSpPr>
        <p:spPr/>
        <p:txBody>
          <a:bodyPr/>
          <a:lstStyle/>
          <a:p>
            <a:fld id="{06D7BDE0-8489-4EB0-80DB-867B85C1CB07}" type="slidenum">
              <a:rPr lang="en-US" altLang="en-US" smtClean="0"/>
              <a:pPr/>
              <a:t>8</a:t>
            </a:fld>
            <a:endParaRPr lang="en-US" altLang="en-US"/>
          </a:p>
        </p:txBody>
      </p:sp>
      <p:sp>
        <p:nvSpPr>
          <p:cNvPr id="51" name="Title 1"/>
          <p:cNvSpPr txBox="1">
            <a:spLocks/>
          </p:cNvSpPr>
          <p:nvPr/>
        </p:nvSpPr>
        <p:spPr>
          <a:xfrm>
            <a:off x="457200" y="228600"/>
            <a:ext cx="55626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000" b="1" dirty="0" smtClean="0"/>
              <a:t>More Prizes and Ways Win</a:t>
            </a:r>
            <a:endParaRPr lang="en-US" sz="3000" b="1" dirty="0"/>
          </a:p>
        </p:txBody>
      </p:sp>
      <p:sp>
        <p:nvSpPr>
          <p:cNvPr id="50" name="TextBox 49"/>
          <p:cNvSpPr txBox="1"/>
          <p:nvPr/>
        </p:nvSpPr>
        <p:spPr>
          <a:xfrm>
            <a:off x="6272784" y="1185446"/>
            <a:ext cx="2514600" cy="338554"/>
          </a:xfrm>
          <a:prstGeom prst="rect">
            <a:avLst/>
          </a:prstGeom>
          <a:noFill/>
          <a:ln>
            <a:solidFill>
              <a:srgbClr val="800000"/>
            </a:solidFill>
          </a:ln>
        </p:spPr>
        <p:txBody>
          <a:bodyPr wrap="square" rtlCol="0">
            <a:spAutoFit/>
          </a:bodyPr>
          <a:lstStyle/>
          <a:p>
            <a:r>
              <a:rPr lang="en-US" sz="1600" b="1" i="1" dirty="0" smtClean="0">
                <a:solidFill>
                  <a:srgbClr val="800000"/>
                </a:solidFill>
              </a:rPr>
              <a:t>NEW: </a:t>
            </a:r>
            <a:r>
              <a:rPr lang="en-US" sz="1600" dirty="0" smtClean="0"/>
              <a:t>4 asset categories</a:t>
            </a:r>
            <a:endParaRPr lang="en-US" sz="1600" dirty="0"/>
          </a:p>
        </p:txBody>
      </p:sp>
      <p:sp>
        <p:nvSpPr>
          <p:cNvPr id="54" name="TextBox 53"/>
          <p:cNvSpPr txBox="1"/>
          <p:nvPr/>
        </p:nvSpPr>
        <p:spPr>
          <a:xfrm>
            <a:off x="6272784" y="1871246"/>
            <a:ext cx="2514600" cy="338554"/>
          </a:xfrm>
          <a:prstGeom prst="rect">
            <a:avLst/>
          </a:prstGeom>
          <a:noFill/>
          <a:ln>
            <a:solidFill>
              <a:srgbClr val="800000"/>
            </a:solidFill>
          </a:ln>
        </p:spPr>
        <p:txBody>
          <a:bodyPr wrap="square" rtlCol="0">
            <a:spAutoFit/>
          </a:bodyPr>
          <a:lstStyle/>
          <a:p>
            <a:r>
              <a:rPr lang="en-US" sz="1600" b="1" i="1" dirty="0" smtClean="0">
                <a:solidFill>
                  <a:srgbClr val="800000"/>
                </a:solidFill>
              </a:rPr>
              <a:t>NEW: </a:t>
            </a:r>
            <a:r>
              <a:rPr lang="en-US" sz="1600" dirty="0" smtClean="0"/>
              <a:t>State-level prizes</a:t>
            </a:r>
            <a:endParaRPr lang="en-US" sz="1600" dirty="0"/>
          </a:p>
        </p:txBody>
      </p:sp>
      <p:sp>
        <p:nvSpPr>
          <p:cNvPr id="57" name="TextBox 56"/>
          <p:cNvSpPr txBox="1"/>
          <p:nvPr/>
        </p:nvSpPr>
        <p:spPr>
          <a:xfrm>
            <a:off x="6272784" y="2770257"/>
            <a:ext cx="2514600" cy="353943"/>
          </a:xfrm>
          <a:prstGeom prst="rect">
            <a:avLst/>
          </a:prstGeom>
          <a:noFill/>
          <a:ln>
            <a:solidFill>
              <a:srgbClr val="800000"/>
            </a:solidFill>
          </a:ln>
        </p:spPr>
        <p:txBody>
          <a:bodyPr wrap="square" rtlCol="0">
            <a:spAutoFit/>
          </a:bodyPr>
          <a:lstStyle/>
          <a:p>
            <a:r>
              <a:rPr lang="en-US" sz="1700" b="1" i="1" dirty="0" smtClean="0">
                <a:solidFill>
                  <a:srgbClr val="800000"/>
                </a:solidFill>
              </a:rPr>
              <a:t>NEW: </a:t>
            </a:r>
            <a:r>
              <a:rPr lang="en-US" sz="1700" dirty="0" smtClean="0"/>
              <a:t>Category</a:t>
            </a:r>
            <a:endParaRPr lang="en-US" sz="1700" dirty="0"/>
          </a:p>
        </p:txBody>
      </p:sp>
      <p:sp>
        <p:nvSpPr>
          <p:cNvPr id="60" name="TextBox 59"/>
          <p:cNvSpPr txBox="1"/>
          <p:nvPr/>
        </p:nvSpPr>
        <p:spPr>
          <a:xfrm>
            <a:off x="6281250" y="3301311"/>
            <a:ext cx="2506133" cy="877163"/>
          </a:xfrm>
          <a:prstGeom prst="rect">
            <a:avLst/>
          </a:prstGeom>
          <a:noFill/>
          <a:ln>
            <a:solidFill>
              <a:srgbClr val="800000"/>
            </a:solidFill>
          </a:ln>
        </p:spPr>
        <p:txBody>
          <a:bodyPr wrap="square" rtlCol="0">
            <a:spAutoFit/>
          </a:bodyPr>
          <a:lstStyle/>
          <a:p>
            <a:r>
              <a:rPr lang="en-US" sz="1700" b="1" i="1" dirty="0" smtClean="0">
                <a:solidFill>
                  <a:srgbClr val="800000"/>
                </a:solidFill>
              </a:rPr>
              <a:t>NEW: </a:t>
            </a:r>
            <a:r>
              <a:rPr lang="en-US" sz="1700" dirty="0" smtClean="0"/>
              <a:t>Consumer prizes to the charity of their choice</a:t>
            </a:r>
            <a:endParaRPr lang="en-US" sz="1700" dirty="0"/>
          </a:p>
        </p:txBody>
      </p:sp>
      <p:cxnSp>
        <p:nvCxnSpPr>
          <p:cNvPr id="14" name="Straight Arrow Connector 13"/>
          <p:cNvCxnSpPr/>
          <p:nvPr/>
        </p:nvCxnSpPr>
        <p:spPr>
          <a:xfrm flipH="1">
            <a:off x="5791200" y="1374823"/>
            <a:ext cx="481584" cy="0"/>
          </a:xfrm>
          <a:prstGeom prst="straightConnector1">
            <a:avLst/>
          </a:prstGeom>
          <a:ln>
            <a:solidFill>
              <a:srgbClr val="8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91200" y="2057400"/>
            <a:ext cx="481584" cy="0"/>
          </a:xfrm>
          <a:prstGeom prst="straightConnector1">
            <a:avLst/>
          </a:prstGeom>
          <a:ln>
            <a:solidFill>
              <a:srgbClr val="8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791200" y="2947228"/>
            <a:ext cx="481584" cy="0"/>
          </a:xfrm>
          <a:prstGeom prst="straightConnector1">
            <a:avLst/>
          </a:prstGeom>
          <a:ln>
            <a:solidFill>
              <a:srgbClr val="8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799666" y="3657600"/>
            <a:ext cx="481584" cy="0"/>
          </a:xfrm>
          <a:prstGeom prst="straightConnector1">
            <a:avLst/>
          </a:prstGeom>
          <a:ln>
            <a:solidFill>
              <a:srgbClr val="8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111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429" y="868908"/>
            <a:ext cx="8491971" cy="3323987"/>
          </a:xfrm>
          <a:prstGeom prst="rect">
            <a:avLst/>
          </a:prstGeom>
          <a:noFill/>
        </p:spPr>
        <p:txBody>
          <a:bodyPr wrap="square" rtlCol="0">
            <a:spAutoFit/>
          </a:bodyPr>
          <a:lstStyle/>
          <a:p>
            <a:pPr marL="285750" lvl="0" indent="-285750">
              <a:buFont typeface="Arial" panose="020B0604020202020204" pitchFamily="34" charset="0"/>
              <a:buChar char="•"/>
            </a:pPr>
            <a:r>
              <a:rPr lang="en-US" dirty="0" smtClean="0"/>
              <a:t>National Launch: ACUC June 27</a:t>
            </a:r>
          </a:p>
          <a:p>
            <a:pPr marL="285750" lvl="0" indent="-285750">
              <a:buFont typeface="Arial" panose="020B0604020202020204" pitchFamily="34" charset="0"/>
              <a:buChar char="•"/>
            </a:pPr>
            <a:r>
              <a:rPr lang="en-US" dirty="0" smtClean="0"/>
              <a:t>Video Upload Opens: July 1</a:t>
            </a:r>
          </a:p>
          <a:p>
            <a:pPr marL="285750" lvl="0" indent="-285750">
              <a:buFont typeface="Arial" panose="020B0604020202020204" pitchFamily="34" charset="0"/>
              <a:buChar char="•"/>
            </a:pPr>
            <a:r>
              <a:rPr lang="en-US" dirty="0" smtClean="0"/>
              <a:t>Consumer Campaign Launch: September</a:t>
            </a:r>
            <a:endParaRPr lang="en-US" dirty="0"/>
          </a:p>
          <a:p>
            <a:pPr marL="285750" lvl="0" indent="-285750">
              <a:buFont typeface="Arial" panose="020B0604020202020204" pitchFamily="34" charset="0"/>
              <a:buChar char="•"/>
            </a:pPr>
            <a:r>
              <a:rPr lang="en-US" dirty="0" smtClean="0"/>
              <a:t>Voting Begins: </a:t>
            </a:r>
            <a:r>
              <a:rPr lang="en-US" dirty="0"/>
              <a:t>October </a:t>
            </a:r>
            <a:r>
              <a:rPr lang="en-US" dirty="0" smtClean="0"/>
              <a:t>1</a:t>
            </a:r>
            <a:endParaRPr lang="en-US" dirty="0"/>
          </a:p>
          <a:p>
            <a:pPr marL="285750" lvl="0" indent="-285750">
              <a:buFont typeface="Arial" panose="020B0604020202020204" pitchFamily="34" charset="0"/>
              <a:buChar char="•"/>
            </a:pPr>
            <a:r>
              <a:rPr lang="en-US" dirty="0"/>
              <a:t>Month 1 </a:t>
            </a:r>
            <a:r>
              <a:rPr lang="en-US" dirty="0" smtClean="0"/>
              <a:t>CU winners</a:t>
            </a:r>
            <a:r>
              <a:rPr lang="en-US" dirty="0"/>
              <a:t>: October 31</a:t>
            </a:r>
          </a:p>
          <a:p>
            <a:pPr marL="285750" lvl="0" indent="-285750">
              <a:buFont typeface="Arial" panose="020B0604020202020204" pitchFamily="34" charset="0"/>
              <a:buChar char="•"/>
            </a:pPr>
            <a:r>
              <a:rPr lang="en-US" dirty="0"/>
              <a:t>Month 2 </a:t>
            </a:r>
            <a:r>
              <a:rPr lang="en-US" dirty="0" smtClean="0"/>
              <a:t>CU winners</a:t>
            </a:r>
            <a:r>
              <a:rPr lang="en-US" dirty="0"/>
              <a:t>: November 30</a:t>
            </a:r>
          </a:p>
          <a:p>
            <a:pPr marL="285750" lvl="0" indent="-285750">
              <a:buFont typeface="Arial" panose="020B0604020202020204" pitchFamily="34" charset="0"/>
              <a:buChar char="•"/>
            </a:pPr>
            <a:r>
              <a:rPr lang="en-US" dirty="0"/>
              <a:t>Month 3 </a:t>
            </a:r>
            <a:r>
              <a:rPr lang="en-US" dirty="0" smtClean="0"/>
              <a:t>CU, CU Support Org, and Consumer winners</a:t>
            </a:r>
            <a:r>
              <a:rPr lang="en-US" dirty="0"/>
              <a:t>: December </a:t>
            </a:r>
            <a:r>
              <a:rPr lang="en-US" dirty="0" smtClean="0"/>
              <a:t>16</a:t>
            </a:r>
            <a:endParaRPr lang="en-US" dirty="0"/>
          </a:p>
          <a:p>
            <a:pPr marL="285750" lvl="0" indent="-285750">
              <a:buFont typeface="Arial" panose="020B0604020202020204" pitchFamily="34" charset="0"/>
              <a:buChar char="•"/>
            </a:pPr>
            <a:r>
              <a:rPr lang="en-US" dirty="0"/>
              <a:t>Voting closes: December </a:t>
            </a:r>
            <a:r>
              <a:rPr lang="en-US" dirty="0" smtClean="0"/>
              <a:t>16 </a:t>
            </a:r>
            <a:r>
              <a:rPr lang="en-US" dirty="0"/>
              <a:t>at 11:59 pm EST</a:t>
            </a:r>
          </a:p>
          <a:p>
            <a:pPr lvl="0"/>
            <a:r>
              <a:rPr lang="en-US" sz="2600" dirty="0" smtClean="0"/>
              <a:t> </a:t>
            </a:r>
            <a:endParaRPr lang="en-US" sz="2600" dirty="0"/>
          </a:p>
          <a:p>
            <a:pPr marL="285750" indent="-285750">
              <a:buFont typeface="Arial" panose="020B0604020202020204" pitchFamily="34" charset="0"/>
              <a:buChar char="•"/>
            </a:pPr>
            <a:endParaRPr lang="en-US" sz="2400" dirty="0" smtClean="0"/>
          </a:p>
        </p:txBody>
      </p:sp>
      <p:sp>
        <p:nvSpPr>
          <p:cNvPr id="3" name="Title 1"/>
          <p:cNvSpPr txBox="1">
            <a:spLocks/>
          </p:cNvSpPr>
          <p:nvPr/>
        </p:nvSpPr>
        <p:spPr>
          <a:xfrm>
            <a:off x="457200" y="228600"/>
            <a:ext cx="5562600" cy="579438"/>
          </a:xfrm>
          <a:prstGeom prst="rect">
            <a:avLst/>
          </a:prstGeom>
        </p:spPr>
        <p:txBody>
          <a:bodyPr/>
          <a:lstStyle>
            <a:lvl1pPr algn="l" defTabSz="914400" rtl="0" eaLnBrk="1" latinLnBrk="0" hangingPunct="1">
              <a:spcBef>
                <a:spcPct val="0"/>
              </a:spcBef>
              <a:buNone/>
              <a:defRPr sz="2800" kern="1200">
                <a:solidFill>
                  <a:schemeClr val="bg1"/>
                </a:solidFill>
                <a:effectLst>
                  <a:outerShdw blurRad="38100" dist="38100" dir="2700000" algn="tl">
                    <a:srgbClr val="000000">
                      <a:alpha val="43137"/>
                    </a:srgbClr>
                  </a:outerShdw>
                </a:effectLst>
                <a:latin typeface="+mj-lt"/>
                <a:ea typeface="+mj-ea"/>
                <a:cs typeface="+mj-cs"/>
              </a:defRPr>
            </a:lvl1pPr>
          </a:lstStyle>
          <a:p>
            <a:r>
              <a:rPr lang="en-US" sz="3000" b="1" dirty="0" smtClean="0"/>
              <a:t>Campaign Timeline</a:t>
            </a:r>
            <a:endParaRPr lang="en-US" sz="3000" b="1" dirty="0"/>
          </a:p>
        </p:txBody>
      </p:sp>
      <p:pic>
        <p:nvPicPr>
          <p:cNvPr id="4" name="Picture 3"/>
          <p:cNvPicPr>
            <a:picLocks noChangeAspect="1"/>
          </p:cNvPicPr>
          <p:nvPr/>
        </p:nvPicPr>
        <p:blipFill>
          <a:blip r:embed="rId2"/>
          <a:stretch>
            <a:fillRect/>
          </a:stretch>
        </p:blipFill>
        <p:spPr>
          <a:xfrm>
            <a:off x="1981200" y="4038600"/>
            <a:ext cx="5134442" cy="1409090"/>
          </a:xfrm>
          <a:prstGeom prst="rect">
            <a:avLst/>
          </a:prstGeom>
        </p:spPr>
      </p:pic>
    </p:spTree>
    <p:extLst>
      <p:ext uri="{BB962C8B-B14F-4D97-AF65-F5344CB8AC3E}">
        <p14:creationId xmlns:p14="http://schemas.microsoft.com/office/powerpoint/2010/main" val="3865945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G PowerPoint Template">
  <a:themeElements>
    <a:clrScheme name="MCUL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UL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CUL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UL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UL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UL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UL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UL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UL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UL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UL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UL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UL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UL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CUSG PowerPoint Template.potx</Template>
  <TotalTime>3590</TotalTime>
  <Words>1068</Words>
  <Application>Microsoft Office PowerPoint</Application>
  <PresentationFormat>On-screen Show (4:3)</PresentationFormat>
  <Paragraphs>198</Paragraphs>
  <Slides>20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Times New Roman</vt:lpstr>
      <vt:lpstr>Wingdings</vt:lpstr>
      <vt:lpstr>CUSG PowerPoint Template</vt:lpstr>
      <vt:lpstr>PowerPoint Presentation</vt:lpstr>
      <vt:lpstr>How it Started</vt:lpstr>
      <vt:lpstr>How it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MCUL\CUCORP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klb</dc:creator>
  <cp:lastModifiedBy>Kaye Chervenak</cp:lastModifiedBy>
  <cp:revision>280</cp:revision>
  <cp:lastPrinted>2008-06-19T13:34:22Z</cp:lastPrinted>
  <dcterms:created xsi:type="dcterms:W3CDTF">2012-04-12T20:12:35Z</dcterms:created>
  <dcterms:modified xsi:type="dcterms:W3CDTF">2016-08-02T19:24:51Z</dcterms:modified>
</cp:coreProperties>
</file>